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32"/>
  </p:notesMasterIdLst>
  <p:handoutMasterIdLst>
    <p:handoutMasterId r:id="rId133"/>
  </p:handoutMasterIdLst>
  <p:sldIdLst>
    <p:sldId id="258" r:id="rId5"/>
    <p:sldId id="439" r:id="rId6"/>
    <p:sldId id="300" r:id="rId7"/>
    <p:sldId id="392" r:id="rId8"/>
    <p:sldId id="393" r:id="rId9"/>
    <p:sldId id="314" r:id="rId10"/>
    <p:sldId id="334" r:id="rId11"/>
    <p:sldId id="369" r:id="rId12"/>
    <p:sldId id="370" r:id="rId13"/>
    <p:sldId id="371" r:id="rId14"/>
    <p:sldId id="372" r:id="rId15"/>
    <p:sldId id="374" r:id="rId16"/>
    <p:sldId id="375" r:id="rId17"/>
    <p:sldId id="342" r:id="rId18"/>
    <p:sldId id="304" r:id="rId19"/>
    <p:sldId id="336" r:id="rId20"/>
    <p:sldId id="337" r:id="rId21"/>
    <p:sldId id="377" r:id="rId22"/>
    <p:sldId id="364" r:id="rId23"/>
    <p:sldId id="365" r:id="rId24"/>
    <p:sldId id="343" r:id="rId25"/>
    <p:sldId id="346" r:id="rId26"/>
    <p:sldId id="347" r:id="rId27"/>
    <p:sldId id="348" r:id="rId28"/>
    <p:sldId id="366" r:id="rId29"/>
    <p:sldId id="367" r:id="rId30"/>
    <p:sldId id="368" r:id="rId31"/>
    <p:sldId id="349" r:id="rId32"/>
    <p:sldId id="306" r:id="rId33"/>
    <p:sldId id="305" r:id="rId34"/>
    <p:sldId id="309" r:id="rId35"/>
    <p:sldId id="310" r:id="rId36"/>
    <p:sldId id="344" r:id="rId37"/>
    <p:sldId id="345" r:id="rId38"/>
    <p:sldId id="311" r:id="rId39"/>
    <p:sldId id="312" r:id="rId40"/>
    <p:sldId id="313" r:id="rId41"/>
    <p:sldId id="327" r:id="rId42"/>
    <p:sldId id="326" r:id="rId43"/>
    <p:sldId id="315" r:id="rId44"/>
    <p:sldId id="316" r:id="rId45"/>
    <p:sldId id="317" r:id="rId46"/>
    <p:sldId id="319" r:id="rId47"/>
    <p:sldId id="320" r:id="rId48"/>
    <p:sldId id="322" r:id="rId49"/>
    <p:sldId id="323" r:id="rId50"/>
    <p:sldId id="324" r:id="rId51"/>
    <p:sldId id="325" r:id="rId52"/>
    <p:sldId id="328" r:id="rId53"/>
    <p:sldId id="376" r:id="rId54"/>
    <p:sldId id="379" r:id="rId55"/>
    <p:sldId id="380" r:id="rId56"/>
    <p:sldId id="390" r:id="rId57"/>
    <p:sldId id="358" r:id="rId58"/>
    <p:sldId id="359" r:id="rId59"/>
    <p:sldId id="360" r:id="rId60"/>
    <p:sldId id="381" r:id="rId61"/>
    <p:sldId id="352" r:id="rId62"/>
    <p:sldId id="353" r:id="rId63"/>
    <p:sldId id="354" r:id="rId64"/>
    <p:sldId id="355" r:id="rId65"/>
    <p:sldId id="382" r:id="rId66"/>
    <p:sldId id="383" r:id="rId67"/>
    <p:sldId id="384" r:id="rId68"/>
    <p:sldId id="385" r:id="rId69"/>
    <p:sldId id="386" r:id="rId70"/>
    <p:sldId id="419" r:id="rId71"/>
    <p:sldId id="350" r:id="rId72"/>
    <p:sldId id="351" r:id="rId73"/>
    <p:sldId id="420" r:id="rId74"/>
    <p:sldId id="421" r:id="rId75"/>
    <p:sldId id="422" r:id="rId76"/>
    <p:sldId id="423" r:id="rId77"/>
    <p:sldId id="424" r:id="rId78"/>
    <p:sldId id="425" r:id="rId79"/>
    <p:sldId id="329" r:id="rId80"/>
    <p:sldId id="426" r:id="rId81"/>
    <p:sldId id="427" r:id="rId82"/>
    <p:sldId id="356" r:id="rId83"/>
    <p:sldId id="388" r:id="rId84"/>
    <p:sldId id="387" r:id="rId85"/>
    <p:sldId id="389" r:id="rId86"/>
    <p:sldId id="391" r:id="rId87"/>
    <p:sldId id="357" r:id="rId88"/>
    <p:sldId id="330" r:id="rId89"/>
    <p:sldId id="395" r:id="rId90"/>
    <p:sldId id="398" r:id="rId91"/>
    <p:sldId id="399" r:id="rId92"/>
    <p:sldId id="428" r:id="rId93"/>
    <p:sldId id="429" r:id="rId94"/>
    <p:sldId id="430" r:id="rId95"/>
    <p:sldId id="431" r:id="rId96"/>
    <p:sldId id="438" r:id="rId97"/>
    <p:sldId id="432" r:id="rId98"/>
    <p:sldId id="331" r:id="rId99"/>
    <p:sldId id="396" r:id="rId100"/>
    <p:sldId id="400" r:id="rId101"/>
    <p:sldId id="401" r:id="rId102"/>
    <p:sldId id="402" r:id="rId103"/>
    <p:sldId id="403" r:id="rId104"/>
    <p:sldId id="404" r:id="rId105"/>
    <p:sldId id="405" r:id="rId106"/>
    <p:sldId id="406" r:id="rId107"/>
    <p:sldId id="433" r:id="rId108"/>
    <p:sldId id="434" r:id="rId109"/>
    <p:sldId id="437" r:id="rId110"/>
    <p:sldId id="435" r:id="rId111"/>
    <p:sldId id="436" r:id="rId112"/>
    <p:sldId id="333"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361" r:id="rId126"/>
    <p:sldId id="363" r:id="rId127"/>
    <p:sldId id="394" r:id="rId128"/>
    <p:sldId id="440" r:id="rId129"/>
    <p:sldId id="441" r:id="rId130"/>
    <p:sldId id="29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140"/>
    <a:srgbClr val="DDBA58"/>
    <a:srgbClr val="F89219"/>
    <a:srgbClr val="C545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0803" autoAdjust="0"/>
  </p:normalViewPr>
  <p:slideViewPr>
    <p:cSldViewPr snapToGrid="0">
      <p:cViewPr>
        <p:scale>
          <a:sx n="88" d="100"/>
          <a:sy n="88" d="100"/>
        </p:scale>
        <p:origin x="614" y="31"/>
      </p:cViewPr>
      <p:guideLst/>
    </p:cSldViewPr>
  </p:slideViewPr>
  <p:outlineViewPr>
    <p:cViewPr>
      <p:scale>
        <a:sx n="33" d="100"/>
        <a:sy n="33" d="100"/>
      </p:scale>
      <p:origin x="0" y="-3354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10/23/2024</a:t>
            </a:fld>
            <a:endParaRPr lang="en-US" dirty="0"/>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dirty="0"/>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 a brief introduction to what will be covered in this module, setting the stage for the detailed topics ahead.</a:t>
            </a:r>
          </a:p>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4</a:t>
            </a:fld>
            <a:endParaRPr lang="en-US" dirty="0"/>
          </a:p>
        </p:txBody>
      </p:sp>
    </p:spTree>
    <p:extLst>
      <p:ext uri="{BB962C8B-B14F-4D97-AF65-F5344CB8AC3E}">
        <p14:creationId xmlns:p14="http://schemas.microsoft.com/office/powerpoint/2010/main" val="290245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basic HTML setup required for Legacy React, emphasizing the inclusion of React, </a:t>
            </a:r>
            <a:r>
              <a:rPr lang="en-US" dirty="0" err="1"/>
              <a:t>ReactDOM</a:t>
            </a:r>
            <a:r>
              <a:rPr lang="en-US" dirty="0"/>
              <a:t>, and Babel via CDN links to enable JSX support directly in the browser.</a:t>
            </a:r>
          </a:p>
        </p:txBody>
      </p:sp>
      <p:sp>
        <p:nvSpPr>
          <p:cNvPr id="4" name="Slide Number Placeholder 3"/>
          <p:cNvSpPr>
            <a:spLocks noGrp="1"/>
          </p:cNvSpPr>
          <p:nvPr>
            <p:ph type="sldNum" sz="quarter" idx="5"/>
          </p:nvPr>
        </p:nvSpPr>
        <p:spPr/>
        <p:txBody>
          <a:bodyPr/>
          <a:lstStyle/>
          <a:p>
            <a:fld id="{0FBDF500-FE05-4D50-AB42-37EDEB80A66C}" type="slidenum">
              <a:rPr lang="en-US" smtClean="0"/>
              <a:t>20</a:t>
            </a:fld>
            <a:endParaRPr lang="en-US" dirty="0"/>
          </a:p>
        </p:txBody>
      </p:sp>
    </p:spTree>
    <p:extLst>
      <p:ext uri="{BB962C8B-B14F-4D97-AF65-F5344CB8AC3E}">
        <p14:creationId xmlns:p14="http://schemas.microsoft.com/office/powerpoint/2010/main" val="36869812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various platforms available for deploying React applications, highlighting their features and ease of use. Walk through the general deployment steps, including building the application and choosing a deployment method. Provide specific examples for deploying to Netlify and GitHub Pages. Additionally, showcase how to set up continuous deployment using GitHub Actions to automate the deployment process whenever changes are pushed to the main branch.</a:t>
            </a:r>
          </a:p>
        </p:txBody>
      </p:sp>
      <p:sp>
        <p:nvSpPr>
          <p:cNvPr id="4" name="Slide Number Placeholder 3"/>
          <p:cNvSpPr>
            <a:spLocks noGrp="1"/>
          </p:cNvSpPr>
          <p:nvPr>
            <p:ph type="sldNum" sz="quarter" idx="5"/>
          </p:nvPr>
        </p:nvSpPr>
        <p:spPr/>
        <p:txBody>
          <a:bodyPr/>
          <a:lstStyle/>
          <a:p>
            <a:fld id="{0FBDF500-FE05-4D50-AB42-37EDEB80A66C}" type="slidenum">
              <a:rPr lang="en-US" smtClean="0"/>
              <a:t>117</a:t>
            </a:fld>
            <a:endParaRPr lang="en-US" dirty="0"/>
          </a:p>
        </p:txBody>
      </p:sp>
    </p:spTree>
    <p:extLst>
      <p:ext uri="{BB962C8B-B14F-4D97-AF65-F5344CB8AC3E}">
        <p14:creationId xmlns:p14="http://schemas.microsoft.com/office/powerpoint/2010/main" val="11262515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various platforms available for deploying React applications, highlighting their features and ease of use. Walk through the general deployment steps, including building the application and choosing a deployment method. Provide specific examples for deploying to Netlify and GitHub Pages. Additionally, showcase how to set up continuous deployment using GitHub Actions to automate the deployment process whenever changes are pushed to the main branch.</a:t>
            </a:r>
          </a:p>
        </p:txBody>
      </p:sp>
      <p:sp>
        <p:nvSpPr>
          <p:cNvPr id="4" name="Slide Number Placeholder 3"/>
          <p:cNvSpPr>
            <a:spLocks noGrp="1"/>
          </p:cNvSpPr>
          <p:nvPr>
            <p:ph type="sldNum" sz="quarter" idx="5"/>
          </p:nvPr>
        </p:nvSpPr>
        <p:spPr/>
        <p:txBody>
          <a:bodyPr/>
          <a:lstStyle/>
          <a:p>
            <a:fld id="{0FBDF500-FE05-4D50-AB42-37EDEB80A66C}" type="slidenum">
              <a:rPr lang="en-US" smtClean="0"/>
              <a:t>118</a:t>
            </a:fld>
            <a:endParaRPr lang="en-US" dirty="0"/>
          </a:p>
        </p:txBody>
      </p:sp>
    </p:spTree>
    <p:extLst>
      <p:ext uri="{BB962C8B-B14F-4D97-AF65-F5344CB8AC3E}">
        <p14:creationId xmlns:p14="http://schemas.microsoft.com/office/powerpoint/2010/main" val="40908506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various platforms available for deploying React applications, highlighting their features and ease of use. Walk through the general deployment steps, including building the application and choosing a deployment method. Provide specific examples for deploying to Netlify and GitHub Pages. Additionally, showcase how to set up continuous deployment using GitHub Actions to automate the deployment process whenever changes are pushed to the main branch.</a:t>
            </a:r>
          </a:p>
        </p:txBody>
      </p:sp>
      <p:sp>
        <p:nvSpPr>
          <p:cNvPr id="4" name="Slide Number Placeholder 3"/>
          <p:cNvSpPr>
            <a:spLocks noGrp="1"/>
          </p:cNvSpPr>
          <p:nvPr>
            <p:ph type="sldNum" sz="quarter" idx="5"/>
          </p:nvPr>
        </p:nvSpPr>
        <p:spPr/>
        <p:txBody>
          <a:bodyPr/>
          <a:lstStyle/>
          <a:p>
            <a:fld id="{0FBDF500-FE05-4D50-AB42-37EDEB80A66C}" type="slidenum">
              <a:rPr lang="en-US" smtClean="0"/>
              <a:t>119</a:t>
            </a:fld>
            <a:endParaRPr lang="en-US" dirty="0"/>
          </a:p>
        </p:txBody>
      </p:sp>
    </p:spTree>
    <p:extLst>
      <p:ext uri="{BB962C8B-B14F-4D97-AF65-F5344CB8AC3E}">
        <p14:creationId xmlns:p14="http://schemas.microsoft.com/office/powerpoint/2010/main" val="25610119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step-by-step guide to deploying a React application to Netlify. Emphasize the simplicity of connecting a GitHub repository and configuring build settings. Highlight the benefits of continuous deployment, where Netlify automatically rebuilds and redeploys the app upon new commits, ensuring the live site is always up-to-date with the repository.</a:t>
            </a:r>
          </a:p>
        </p:txBody>
      </p:sp>
      <p:sp>
        <p:nvSpPr>
          <p:cNvPr id="4" name="Slide Number Placeholder 3"/>
          <p:cNvSpPr>
            <a:spLocks noGrp="1"/>
          </p:cNvSpPr>
          <p:nvPr>
            <p:ph type="sldNum" sz="quarter" idx="5"/>
          </p:nvPr>
        </p:nvSpPr>
        <p:spPr/>
        <p:txBody>
          <a:bodyPr/>
          <a:lstStyle/>
          <a:p>
            <a:fld id="{0FBDF500-FE05-4D50-AB42-37EDEB80A66C}" type="slidenum">
              <a:rPr lang="en-US" smtClean="0"/>
              <a:t>120</a:t>
            </a:fld>
            <a:endParaRPr lang="en-US" dirty="0"/>
          </a:p>
        </p:txBody>
      </p:sp>
    </p:spTree>
    <p:extLst>
      <p:ext uri="{BB962C8B-B14F-4D97-AF65-F5344CB8AC3E}">
        <p14:creationId xmlns:p14="http://schemas.microsoft.com/office/powerpoint/2010/main" val="18787457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essential best practices that contribute to building scalable, maintainable, and high-performing React applications. Emphasize the importance of reusable components, effective state management, organized folder structures, and consistent naming conventions. Highlight strategies for optimizing performance and ensuring accessibility, fostering the creation of inclusive and efficient user interfaces.</a:t>
            </a:r>
          </a:p>
        </p:txBody>
      </p:sp>
      <p:sp>
        <p:nvSpPr>
          <p:cNvPr id="4" name="Slide Number Placeholder 3"/>
          <p:cNvSpPr>
            <a:spLocks noGrp="1"/>
          </p:cNvSpPr>
          <p:nvPr>
            <p:ph type="sldNum" sz="quarter" idx="5"/>
          </p:nvPr>
        </p:nvSpPr>
        <p:spPr/>
        <p:txBody>
          <a:bodyPr/>
          <a:lstStyle/>
          <a:p>
            <a:fld id="{0FBDF500-FE05-4D50-AB42-37EDEB80A66C}" type="slidenum">
              <a:rPr lang="en-US" smtClean="0"/>
              <a:t>121</a:t>
            </a:fld>
            <a:endParaRPr lang="en-US" dirty="0"/>
          </a:p>
        </p:txBody>
      </p:sp>
    </p:spTree>
    <p:extLst>
      <p:ext uri="{BB962C8B-B14F-4D97-AF65-F5344CB8AC3E}">
        <p14:creationId xmlns:p14="http://schemas.microsoft.com/office/powerpoint/2010/main" val="35385618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the key points covered in the module, reinforcing the main concepts.</a:t>
            </a:r>
          </a:p>
        </p:txBody>
      </p:sp>
      <p:sp>
        <p:nvSpPr>
          <p:cNvPr id="4" name="Slide Number Placeholder 3"/>
          <p:cNvSpPr>
            <a:spLocks noGrp="1"/>
          </p:cNvSpPr>
          <p:nvPr>
            <p:ph type="sldNum" sz="quarter" idx="5"/>
          </p:nvPr>
        </p:nvSpPr>
        <p:spPr/>
        <p:txBody>
          <a:bodyPr/>
          <a:lstStyle/>
          <a:p>
            <a:fld id="{0FBDF500-FE05-4D50-AB42-37EDEB80A66C}" type="slidenum">
              <a:rPr lang="en-US" smtClean="0"/>
              <a:t>122</a:t>
            </a:fld>
            <a:endParaRPr lang="en-US" dirty="0"/>
          </a:p>
        </p:txBody>
      </p:sp>
    </p:spTree>
    <p:extLst>
      <p:ext uri="{BB962C8B-B14F-4D97-AF65-F5344CB8AC3E}">
        <p14:creationId xmlns:p14="http://schemas.microsoft.com/office/powerpoint/2010/main" val="3664906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participants to explore these resources for deeper understanding and continued learning. Highlight the value of official documentation, interactive tutorials, comprehensive books, and active community forums in mastering React. Mention specific resources that align with the assignment and practical examples discussed in the module.</a:t>
            </a:r>
          </a:p>
        </p:txBody>
      </p:sp>
      <p:sp>
        <p:nvSpPr>
          <p:cNvPr id="4" name="Slide Number Placeholder 3"/>
          <p:cNvSpPr>
            <a:spLocks noGrp="1"/>
          </p:cNvSpPr>
          <p:nvPr>
            <p:ph type="sldNum" sz="quarter" idx="5"/>
          </p:nvPr>
        </p:nvSpPr>
        <p:spPr/>
        <p:txBody>
          <a:bodyPr/>
          <a:lstStyle/>
          <a:p>
            <a:fld id="{0FBDF500-FE05-4D50-AB42-37EDEB80A66C}" type="slidenum">
              <a:rPr lang="en-US" smtClean="0"/>
              <a:t>123</a:t>
            </a:fld>
            <a:endParaRPr lang="en-US" dirty="0"/>
          </a:p>
        </p:txBody>
      </p:sp>
    </p:spTree>
    <p:extLst>
      <p:ext uri="{BB962C8B-B14F-4D97-AF65-F5344CB8AC3E}">
        <p14:creationId xmlns:p14="http://schemas.microsoft.com/office/powerpoint/2010/main" val="1237772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Invite participants to ask questions to ensure they have a clear understanding of the module's content. Facilitate a discussion to engage the audience and address any uncertainties or real-world scenarios they may have encountered.</a:t>
            </a:r>
          </a:p>
        </p:txBody>
      </p:sp>
      <p:sp>
        <p:nvSpPr>
          <p:cNvPr id="4" name="Slide Number Placeholder 3"/>
          <p:cNvSpPr>
            <a:spLocks noGrp="1"/>
          </p:cNvSpPr>
          <p:nvPr>
            <p:ph type="sldNum" sz="quarter" idx="5"/>
          </p:nvPr>
        </p:nvSpPr>
        <p:spPr/>
        <p:txBody>
          <a:bodyPr/>
          <a:lstStyle/>
          <a:p>
            <a:fld id="{0FBDF500-FE05-4D50-AB42-37EDEB80A66C}" type="slidenum">
              <a:rPr lang="en-US" smtClean="0"/>
              <a:t>124</a:t>
            </a:fld>
            <a:endParaRPr lang="en-US" dirty="0"/>
          </a:p>
        </p:txBody>
      </p:sp>
    </p:spTree>
    <p:extLst>
      <p:ext uri="{BB962C8B-B14F-4D97-AF65-F5344CB8AC3E}">
        <p14:creationId xmlns:p14="http://schemas.microsoft.com/office/powerpoint/2010/main" val="23925470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125</a:t>
            </a:fld>
            <a:endParaRPr lang="en-US" dirty="0"/>
          </a:p>
        </p:txBody>
      </p:sp>
    </p:spTree>
    <p:extLst>
      <p:ext uri="{BB962C8B-B14F-4D97-AF65-F5344CB8AC3E}">
        <p14:creationId xmlns:p14="http://schemas.microsoft.com/office/powerpoint/2010/main" val="3659801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each feature contributes to </a:t>
            </a:r>
            <a:r>
              <a:rPr lang="en-US" dirty="0" err="1"/>
              <a:t>React's</a:t>
            </a:r>
            <a:r>
              <a:rPr lang="en-US" dirty="0"/>
              <a:t> efficiency and developer experience.</a:t>
            </a:r>
          </a:p>
        </p:txBody>
      </p:sp>
      <p:sp>
        <p:nvSpPr>
          <p:cNvPr id="4" name="Slide Number Placeholder 3"/>
          <p:cNvSpPr>
            <a:spLocks noGrp="1"/>
          </p:cNvSpPr>
          <p:nvPr>
            <p:ph type="sldNum" sz="quarter" idx="5"/>
          </p:nvPr>
        </p:nvSpPr>
        <p:spPr/>
        <p:txBody>
          <a:bodyPr/>
          <a:lstStyle/>
          <a:p>
            <a:fld id="{0FBDF500-FE05-4D50-AB42-37EDEB80A66C}" type="slidenum">
              <a:rPr lang="en-US" smtClean="0"/>
              <a:t>21</a:t>
            </a:fld>
            <a:endParaRPr lang="en-US" dirty="0"/>
          </a:p>
        </p:txBody>
      </p:sp>
    </p:spTree>
    <p:extLst>
      <p:ext uri="{BB962C8B-B14F-4D97-AF65-F5344CB8AC3E}">
        <p14:creationId xmlns:p14="http://schemas.microsoft.com/office/powerpoint/2010/main" val="3913859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how React elements are rendered and updated, emphasizing the role of </a:t>
            </a:r>
            <a:r>
              <a:rPr lang="en-US" dirty="0" err="1"/>
              <a:t>ReactDOM</a:t>
            </a:r>
            <a:r>
              <a:rPr lang="en-US" dirty="0"/>
              <a:t>.</a:t>
            </a:r>
          </a:p>
        </p:txBody>
      </p:sp>
      <p:sp>
        <p:nvSpPr>
          <p:cNvPr id="4" name="Slide Number Placeholder 3"/>
          <p:cNvSpPr>
            <a:spLocks noGrp="1"/>
          </p:cNvSpPr>
          <p:nvPr>
            <p:ph type="sldNum" sz="quarter" idx="5"/>
          </p:nvPr>
        </p:nvSpPr>
        <p:spPr/>
        <p:txBody>
          <a:bodyPr/>
          <a:lstStyle/>
          <a:p>
            <a:fld id="{0FBDF500-FE05-4D50-AB42-37EDEB80A66C}" type="slidenum">
              <a:rPr lang="en-US" smtClean="0"/>
              <a:t>22</a:t>
            </a:fld>
            <a:endParaRPr lang="en-US" dirty="0"/>
          </a:p>
        </p:txBody>
      </p:sp>
    </p:spTree>
    <p:extLst>
      <p:ext uri="{BB962C8B-B14F-4D97-AF65-F5344CB8AC3E}">
        <p14:creationId xmlns:p14="http://schemas.microsoft.com/office/powerpoint/2010/main" val="4086466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diagrams to show how the Virtual DOM works in comparison to the real DOM, highlighting performance improvements.</a:t>
            </a:r>
          </a:p>
        </p:txBody>
      </p:sp>
      <p:sp>
        <p:nvSpPr>
          <p:cNvPr id="4" name="Slide Number Placeholder 3"/>
          <p:cNvSpPr>
            <a:spLocks noGrp="1"/>
          </p:cNvSpPr>
          <p:nvPr>
            <p:ph type="sldNum" sz="quarter" idx="5"/>
          </p:nvPr>
        </p:nvSpPr>
        <p:spPr/>
        <p:txBody>
          <a:bodyPr/>
          <a:lstStyle/>
          <a:p>
            <a:fld id="{0FBDF500-FE05-4D50-AB42-37EDEB80A66C}" type="slidenum">
              <a:rPr lang="en-US" smtClean="0"/>
              <a:t>23</a:t>
            </a:fld>
            <a:endParaRPr lang="en-US" dirty="0"/>
          </a:p>
        </p:txBody>
      </p:sp>
    </p:spTree>
    <p:extLst>
      <p:ext uri="{BB962C8B-B14F-4D97-AF65-F5344CB8AC3E}">
        <p14:creationId xmlns:p14="http://schemas.microsoft.com/office/powerpoint/2010/main" val="64059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table, elaborating on each aspect to highlight </a:t>
            </a:r>
            <a:r>
              <a:rPr lang="en-US" dirty="0" err="1"/>
              <a:t>React's</a:t>
            </a:r>
            <a:r>
              <a:rPr lang="en-US" dirty="0"/>
              <a:t> advantages.</a:t>
            </a:r>
          </a:p>
        </p:txBody>
      </p:sp>
      <p:sp>
        <p:nvSpPr>
          <p:cNvPr id="4" name="Slide Number Placeholder 3"/>
          <p:cNvSpPr>
            <a:spLocks noGrp="1"/>
          </p:cNvSpPr>
          <p:nvPr>
            <p:ph type="sldNum" sz="quarter" idx="5"/>
          </p:nvPr>
        </p:nvSpPr>
        <p:spPr/>
        <p:txBody>
          <a:bodyPr/>
          <a:lstStyle/>
          <a:p>
            <a:fld id="{0FBDF500-FE05-4D50-AB42-37EDEB80A66C}" type="slidenum">
              <a:rPr lang="en-US" smtClean="0"/>
              <a:t>24</a:t>
            </a:fld>
            <a:endParaRPr lang="en-US" dirty="0"/>
          </a:p>
        </p:txBody>
      </p:sp>
    </p:spTree>
    <p:extLst>
      <p:ext uri="{BB962C8B-B14F-4D97-AF65-F5344CB8AC3E}">
        <p14:creationId xmlns:p14="http://schemas.microsoft.com/office/powerpoint/2010/main" val="156633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purpose of each script tag, highlighting the differences between development and production builds. Emphasize using the correct version based on the project stage.</a:t>
            </a:r>
          </a:p>
        </p:txBody>
      </p:sp>
      <p:sp>
        <p:nvSpPr>
          <p:cNvPr id="4" name="Slide Number Placeholder 3"/>
          <p:cNvSpPr>
            <a:spLocks noGrp="1"/>
          </p:cNvSpPr>
          <p:nvPr>
            <p:ph type="sldNum" sz="quarter" idx="5"/>
          </p:nvPr>
        </p:nvSpPr>
        <p:spPr/>
        <p:txBody>
          <a:bodyPr/>
          <a:lstStyle/>
          <a:p>
            <a:fld id="{0FBDF500-FE05-4D50-AB42-37EDEB80A66C}" type="slidenum">
              <a:rPr lang="en-US" smtClean="0"/>
              <a:t>25</a:t>
            </a:fld>
            <a:endParaRPr lang="en-US" dirty="0"/>
          </a:p>
        </p:txBody>
      </p:sp>
    </p:spTree>
    <p:extLst>
      <p:ext uri="{BB962C8B-B14F-4D97-AF65-F5344CB8AC3E}">
        <p14:creationId xmlns:p14="http://schemas.microsoft.com/office/powerpoint/2010/main" val="106031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Babel enables the use of JSX without a build process by </a:t>
            </a:r>
            <a:r>
              <a:rPr lang="en-US" dirty="0" err="1"/>
              <a:t>transpiling</a:t>
            </a:r>
            <a:r>
              <a:rPr lang="en-US" dirty="0"/>
              <a:t> it on the fly in the browser, making it ideal for quick setups and educational purposes.</a:t>
            </a:r>
          </a:p>
        </p:txBody>
      </p:sp>
      <p:sp>
        <p:nvSpPr>
          <p:cNvPr id="4" name="Slide Number Placeholder 3"/>
          <p:cNvSpPr>
            <a:spLocks noGrp="1"/>
          </p:cNvSpPr>
          <p:nvPr>
            <p:ph type="sldNum" sz="quarter" idx="5"/>
          </p:nvPr>
        </p:nvSpPr>
        <p:spPr/>
        <p:txBody>
          <a:bodyPr/>
          <a:lstStyle/>
          <a:p>
            <a:fld id="{0FBDF500-FE05-4D50-AB42-37EDEB80A66C}" type="slidenum">
              <a:rPr lang="en-US" smtClean="0"/>
              <a:t>26</a:t>
            </a:fld>
            <a:endParaRPr lang="en-US" dirty="0"/>
          </a:p>
        </p:txBody>
      </p:sp>
    </p:spTree>
    <p:extLst>
      <p:ext uri="{BB962C8B-B14F-4D97-AF65-F5344CB8AC3E}">
        <p14:creationId xmlns:p14="http://schemas.microsoft.com/office/powerpoint/2010/main" val="240175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functional components, emphasizing how props are used to pass data. Highlight the simplicity and readability of JSX syntax in defining UI components.</a:t>
            </a:r>
          </a:p>
        </p:txBody>
      </p:sp>
      <p:sp>
        <p:nvSpPr>
          <p:cNvPr id="4" name="Slide Number Placeholder 3"/>
          <p:cNvSpPr>
            <a:spLocks noGrp="1"/>
          </p:cNvSpPr>
          <p:nvPr>
            <p:ph type="sldNum" sz="quarter" idx="5"/>
          </p:nvPr>
        </p:nvSpPr>
        <p:spPr/>
        <p:txBody>
          <a:bodyPr/>
          <a:lstStyle/>
          <a:p>
            <a:fld id="{0FBDF500-FE05-4D50-AB42-37EDEB80A66C}" type="slidenum">
              <a:rPr lang="en-US" smtClean="0"/>
              <a:t>27</a:t>
            </a:fld>
            <a:endParaRPr lang="en-US" dirty="0"/>
          </a:p>
        </p:txBody>
      </p:sp>
    </p:spTree>
    <p:extLst>
      <p:ext uri="{BB962C8B-B14F-4D97-AF65-F5344CB8AC3E}">
        <p14:creationId xmlns:p14="http://schemas.microsoft.com/office/powerpoint/2010/main" val="2742969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the modern preference for functional components with hooks over class components.</a:t>
            </a:r>
          </a:p>
        </p:txBody>
      </p:sp>
      <p:sp>
        <p:nvSpPr>
          <p:cNvPr id="4" name="Slide Number Placeholder 3"/>
          <p:cNvSpPr>
            <a:spLocks noGrp="1"/>
          </p:cNvSpPr>
          <p:nvPr>
            <p:ph type="sldNum" sz="quarter" idx="5"/>
          </p:nvPr>
        </p:nvSpPr>
        <p:spPr/>
        <p:txBody>
          <a:bodyPr/>
          <a:lstStyle/>
          <a:p>
            <a:fld id="{0FBDF500-FE05-4D50-AB42-37EDEB80A66C}" type="slidenum">
              <a:rPr lang="en-US" smtClean="0"/>
              <a:t>28</a:t>
            </a:fld>
            <a:endParaRPr lang="en-US" dirty="0"/>
          </a:p>
        </p:txBody>
      </p:sp>
    </p:spTree>
    <p:extLst>
      <p:ext uri="{BB962C8B-B14F-4D97-AF65-F5344CB8AC3E}">
        <p14:creationId xmlns:p14="http://schemas.microsoft.com/office/powerpoint/2010/main" val="2127876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Add Basic HTML Page</a:t>
            </a:r>
          </a:p>
        </p:txBody>
      </p:sp>
      <p:sp>
        <p:nvSpPr>
          <p:cNvPr id="4" name="Slide Number Placeholder 3"/>
          <p:cNvSpPr>
            <a:spLocks noGrp="1"/>
          </p:cNvSpPr>
          <p:nvPr>
            <p:ph type="sldNum" sz="quarter" idx="5"/>
          </p:nvPr>
        </p:nvSpPr>
        <p:spPr/>
        <p:txBody>
          <a:bodyPr/>
          <a:lstStyle/>
          <a:p>
            <a:fld id="{0FBDF500-FE05-4D50-AB42-37EDEB80A66C}" type="slidenum">
              <a:rPr lang="en-US" smtClean="0"/>
              <a:t>29</a:t>
            </a:fld>
            <a:endParaRPr lang="en-US" dirty="0"/>
          </a:p>
        </p:txBody>
      </p:sp>
    </p:spTree>
    <p:extLst>
      <p:ext uri="{BB962C8B-B14F-4D97-AF65-F5344CB8AC3E}">
        <p14:creationId xmlns:p14="http://schemas.microsoft.com/office/powerpoint/2010/main" val="281907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key skills and knowledge participants will gain, emphasizing the practical applications of each objective.</a:t>
            </a:r>
          </a:p>
        </p:txBody>
      </p:sp>
      <p:sp>
        <p:nvSpPr>
          <p:cNvPr id="4" name="Slide Number Placeholder 3"/>
          <p:cNvSpPr>
            <a:spLocks noGrp="1"/>
          </p:cNvSpPr>
          <p:nvPr>
            <p:ph type="sldNum" sz="quarter" idx="5"/>
          </p:nvPr>
        </p:nvSpPr>
        <p:spPr/>
        <p:txBody>
          <a:bodyPr/>
          <a:lstStyle/>
          <a:p>
            <a:fld id="{0FBDF500-FE05-4D50-AB42-37EDEB80A66C}" type="slidenum">
              <a:rPr lang="en-US" smtClean="0"/>
              <a:t>5</a:t>
            </a:fld>
            <a:endParaRPr lang="en-US" dirty="0"/>
          </a:p>
        </p:txBody>
      </p:sp>
    </p:spTree>
    <p:extLst>
      <p:ext uri="{BB962C8B-B14F-4D97-AF65-F5344CB8AC3E}">
        <p14:creationId xmlns:p14="http://schemas.microsoft.com/office/powerpoint/2010/main" val="334295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Include React</a:t>
            </a:r>
          </a:p>
        </p:txBody>
      </p:sp>
      <p:sp>
        <p:nvSpPr>
          <p:cNvPr id="4" name="Slide Number Placeholder 3"/>
          <p:cNvSpPr>
            <a:spLocks noGrp="1"/>
          </p:cNvSpPr>
          <p:nvPr>
            <p:ph type="sldNum" sz="quarter" idx="5"/>
          </p:nvPr>
        </p:nvSpPr>
        <p:spPr/>
        <p:txBody>
          <a:bodyPr/>
          <a:lstStyle/>
          <a:p>
            <a:fld id="{0FBDF500-FE05-4D50-AB42-37EDEB80A66C}" type="slidenum">
              <a:rPr lang="en-US" smtClean="0"/>
              <a:t>30</a:t>
            </a:fld>
            <a:endParaRPr lang="en-US" dirty="0"/>
          </a:p>
        </p:txBody>
      </p:sp>
    </p:spTree>
    <p:extLst>
      <p:ext uri="{BB962C8B-B14F-4D97-AF65-F5344CB8AC3E}">
        <p14:creationId xmlns:p14="http://schemas.microsoft.com/office/powerpoint/2010/main" val="2903896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Our First Element</a:t>
            </a:r>
          </a:p>
        </p:txBody>
      </p:sp>
      <p:sp>
        <p:nvSpPr>
          <p:cNvPr id="4" name="Slide Number Placeholder 3"/>
          <p:cNvSpPr>
            <a:spLocks noGrp="1"/>
          </p:cNvSpPr>
          <p:nvPr>
            <p:ph type="sldNum" sz="quarter" idx="5"/>
          </p:nvPr>
        </p:nvSpPr>
        <p:spPr/>
        <p:txBody>
          <a:bodyPr/>
          <a:lstStyle/>
          <a:p>
            <a:fld id="{0FBDF500-FE05-4D50-AB42-37EDEB80A66C}" type="slidenum">
              <a:rPr lang="en-US" smtClean="0"/>
              <a:t>31</a:t>
            </a:fld>
            <a:endParaRPr lang="en-US" dirty="0"/>
          </a:p>
        </p:txBody>
      </p:sp>
    </p:spTree>
    <p:extLst>
      <p:ext uri="{BB962C8B-B14F-4D97-AF65-F5344CB8AC3E}">
        <p14:creationId xmlns:p14="http://schemas.microsoft.com/office/powerpoint/2010/main" val="118006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Creating React Element</a:t>
            </a:r>
          </a:p>
        </p:txBody>
      </p:sp>
      <p:sp>
        <p:nvSpPr>
          <p:cNvPr id="4" name="Slide Number Placeholder 3"/>
          <p:cNvSpPr>
            <a:spLocks noGrp="1"/>
          </p:cNvSpPr>
          <p:nvPr>
            <p:ph type="sldNum" sz="quarter" idx="5"/>
          </p:nvPr>
        </p:nvSpPr>
        <p:spPr/>
        <p:txBody>
          <a:bodyPr/>
          <a:lstStyle/>
          <a:p>
            <a:fld id="{0FBDF500-FE05-4D50-AB42-37EDEB80A66C}" type="slidenum">
              <a:rPr lang="en-US" smtClean="0"/>
              <a:t>32</a:t>
            </a:fld>
            <a:endParaRPr lang="en-US" dirty="0"/>
          </a:p>
        </p:txBody>
      </p:sp>
    </p:spTree>
    <p:extLst>
      <p:ext uri="{BB962C8B-B14F-4D97-AF65-F5344CB8AC3E}">
        <p14:creationId xmlns:p14="http://schemas.microsoft.com/office/powerpoint/2010/main" val="244028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examples of JSX and contrast it with traditional JavaScript templating.</a:t>
            </a:r>
          </a:p>
        </p:txBody>
      </p:sp>
      <p:sp>
        <p:nvSpPr>
          <p:cNvPr id="4" name="Slide Number Placeholder 3"/>
          <p:cNvSpPr>
            <a:spLocks noGrp="1"/>
          </p:cNvSpPr>
          <p:nvPr>
            <p:ph type="sldNum" sz="quarter" idx="5"/>
          </p:nvPr>
        </p:nvSpPr>
        <p:spPr/>
        <p:txBody>
          <a:bodyPr/>
          <a:lstStyle/>
          <a:p>
            <a:fld id="{0FBDF500-FE05-4D50-AB42-37EDEB80A66C}" type="slidenum">
              <a:rPr lang="en-US" smtClean="0"/>
              <a:t>33</a:t>
            </a:fld>
            <a:endParaRPr lang="en-US" dirty="0"/>
          </a:p>
        </p:txBody>
      </p:sp>
    </p:spTree>
    <p:extLst>
      <p:ext uri="{BB962C8B-B14F-4D97-AF65-F5344CB8AC3E}">
        <p14:creationId xmlns:p14="http://schemas.microsoft.com/office/powerpoint/2010/main" val="580001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code snippets demonstrating each syntax rule to solidify understanding.</a:t>
            </a:r>
          </a:p>
        </p:txBody>
      </p:sp>
      <p:sp>
        <p:nvSpPr>
          <p:cNvPr id="4" name="Slide Number Placeholder 3"/>
          <p:cNvSpPr>
            <a:spLocks noGrp="1"/>
          </p:cNvSpPr>
          <p:nvPr>
            <p:ph type="sldNum" sz="quarter" idx="5"/>
          </p:nvPr>
        </p:nvSpPr>
        <p:spPr/>
        <p:txBody>
          <a:bodyPr/>
          <a:lstStyle/>
          <a:p>
            <a:fld id="{0FBDF500-FE05-4D50-AB42-37EDEB80A66C}" type="slidenum">
              <a:rPr lang="en-US" smtClean="0"/>
              <a:t>34</a:t>
            </a:fld>
            <a:endParaRPr lang="en-US" dirty="0"/>
          </a:p>
        </p:txBody>
      </p:sp>
    </p:spTree>
    <p:extLst>
      <p:ext uri="{BB962C8B-B14F-4D97-AF65-F5344CB8AC3E}">
        <p14:creationId xmlns:p14="http://schemas.microsoft.com/office/powerpoint/2010/main" val="360469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JSX Syntax</a:t>
            </a:r>
          </a:p>
        </p:txBody>
      </p:sp>
      <p:sp>
        <p:nvSpPr>
          <p:cNvPr id="4" name="Slide Number Placeholder 3"/>
          <p:cNvSpPr>
            <a:spLocks noGrp="1"/>
          </p:cNvSpPr>
          <p:nvPr>
            <p:ph type="sldNum" sz="quarter" idx="5"/>
          </p:nvPr>
        </p:nvSpPr>
        <p:spPr/>
        <p:txBody>
          <a:bodyPr/>
          <a:lstStyle/>
          <a:p>
            <a:fld id="{0FBDF500-FE05-4D50-AB42-37EDEB80A66C}" type="slidenum">
              <a:rPr lang="en-US" smtClean="0"/>
              <a:t>35</a:t>
            </a:fld>
            <a:endParaRPr lang="en-US" dirty="0"/>
          </a:p>
        </p:txBody>
      </p:sp>
    </p:spTree>
    <p:extLst>
      <p:ext uri="{BB962C8B-B14F-4D97-AF65-F5344CB8AC3E}">
        <p14:creationId xmlns:p14="http://schemas.microsoft.com/office/powerpoint/2010/main" val="2015827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Incorporating Babel</a:t>
            </a:r>
          </a:p>
        </p:txBody>
      </p:sp>
      <p:sp>
        <p:nvSpPr>
          <p:cNvPr id="4" name="Slide Number Placeholder 3"/>
          <p:cNvSpPr>
            <a:spLocks noGrp="1"/>
          </p:cNvSpPr>
          <p:nvPr>
            <p:ph type="sldNum" sz="quarter" idx="5"/>
          </p:nvPr>
        </p:nvSpPr>
        <p:spPr/>
        <p:txBody>
          <a:bodyPr/>
          <a:lstStyle/>
          <a:p>
            <a:fld id="{0FBDF500-FE05-4D50-AB42-37EDEB80A66C}" type="slidenum">
              <a:rPr lang="en-US" smtClean="0"/>
              <a:t>36</a:t>
            </a:fld>
            <a:endParaRPr lang="en-US" dirty="0"/>
          </a:p>
        </p:txBody>
      </p:sp>
    </p:spTree>
    <p:extLst>
      <p:ext uri="{BB962C8B-B14F-4D97-AF65-F5344CB8AC3E}">
        <p14:creationId xmlns:p14="http://schemas.microsoft.com/office/powerpoint/2010/main" val="2975636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Working with JSX syntax</a:t>
            </a:r>
          </a:p>
        </p:txBody>
      </p:sp>
      <p:sp>
        <p:nvSpPr>
          <p:cNvPr id="4" name="Slide Number Placeholder 3"/>
          <p:cNvSpPr>
            <a:spLocks noGrp="1"/>
          </p:cNvSpPr>
          <p:nvPr>
            <p:ph type="sldNum" sz="quarter" idx="5"/>
          </p:nvPr>
        </p:nvSpPr>
        <p:spPr/>
        <p:txBody>
          <a:bodyPr/>
          <a:lstStyle/>
          <a:p>
            <a:fld id="{0FBDF500-FE05-4D50-AB42-37EDEB80A66C}" type="slidenum">
              <a:rPr lang="en-US" smtClean="0"/>
              <a:t>37</a:t>
            </a:fld>
            <a:endParaRPr lang="en-US" dirty="0"/>
          </a:p>
        </p:txBody>
      </p:sp>
    </p:spTree>
    <p:extLst>
      <p:ext uri="{BB962C8B-B14F-4D97-AF65-F5344CB8AC3E}">
        <p14:creationId xmlns:p14="http://schemas.microsoft.com/office/powerpoint/2010/main" val="2913773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Creating a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39</a:t>
            </a:fld>
            <a:endParaRPr lang="en-US" dirty="0"/>
          </a:p>
        </p:txBody>
      </p:sp>
    </p:spTree>
    <p:extLst>
      <p:ext uri="{BB962C8B-B14F-4D97-AF65-F5344CB8AC3E}">
        <p14:creationId xmlns:p14="http://schemas.microsoft.com/office/powerpoint/2010/main" val="2945275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Creating a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40</a:t>
            </a:fld>
            <a:endParaRPr lang="en-US" dirty="0"/>
          </a:p>
        </p:txBody>
      </p:sp>
    </p:spTree>
    <p:extLst>
      <p:ext uri="{BB962C8B-B14F-4D97-AF65-F5344CB8AC3E}">
        <p14:creationId xmlns:p14="http://schemas.microsoft.com/office/powerpoint/2010/main" val="125630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t>
            </a:r>
            <a:r>
              <a:rPr lang="en-US" dirty="0" err="1"/>
              <a:t>React's</a:t>
            </a:r>
            <a:r>
              <a:rPr lang="en-US" dirty="0"/>
              <a:t> role in modern web development and its advantages over traditional methods.</a:t>
            </a:r>
          </a:p>
        </p:txBody>
      </p:sp>
      <p:sp>
        <p:nvSpPr>
          <p:cNvPr id="4" name="Slide Number Placeholder 3"/>
          <p:cNvSpPr>
            <a:spLocks noGrp="1"/>
          </p:cNvSpPr>
          <p:nvPr>
            <p:ph type="sldNum" sz="quarter" idx="5"/>
          </p:nvPr>
        </p:nvSpPr>
        <p:spPr/>
        <p:txBody>
          <a:bodyPr/>
          <a:lstStyle/>
          <a:p>
            <a:fld id="{0FBDF500-FE05-4D50-AB42-37EDEB80A66C}" type="slidenum">
              <a:rPr lang="en-US" smtClean="0"/>
              <a:t>7</a:t>
            </a:fld>
            <a:endParaRPr lang="en-US" dirty="0"/>
          </a:p>
        </p:txBody>
      </p:sp>
    </p:spTree>
    <p:extLst>
      <p:ext uri="{BB962C8B-B14F-4D97-AF65-F5344CB8AC3E}">
        <p14:creationId xmlns:p14="http://schemas.microsoft.com/office/powerpoint/2010/main" val="2066721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Creating a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41</a:t>
            </a:fld>
            <a:endParaRPr lang="en-US" dirty="0"/>
          </a:p>
        </p:txBody>
      </p:sp>
    </p:spTree>
    <p:extLst>
      <p:ext uri="{BB962C8B-B14F-4D97-AF65-F5344CB8AC3E}">
        <p14:creationId xmlns:p14="http://schemas.microsoft.com/office/powerpoint/2010/main" val="521439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Component Properties Props</a:t>
            </a:r>
          </a:p>
        </p:txBody>
      </p:sp>
      <p:sp>
        <p:nvSpPr>
          <p:cNvPr id="4" name="Slide Number Placeholder 3"/>
          <p:cNvSpPr>
            <a:spLocks noGrp="1"/>
          </p:cNvSpPr>
          <p:nvPr>
            <p:ph type="sldNum" sz="quarter" idx="5"/>
          </p:nvPr>
        </p:nvSpPr>
        <p:spPr/>
        <p:txBody>
          <a:bodyPr/>
          <a:lstStyle/>
          <a:p>
            <a:fld id="{0FBDF500-FE05-4D50-AB42-37EDEB80A66C}" type="slidenum">
              <a:rPr lang="en-US" smtClean="0"/>
              <a:t>42</a:t>
            </a:fld>
            <a:endParaRPr lang="en-US" dirty="0"/>
          </a:p>
        </p:txBody>
      </p:sp>
    </p:spTree>
    <p:extLst>
      <p:ext uri="{BB962C8B-B14F-4D97-AF65-F5344CB8AC3E}">
        <p14:creationId xmlns:p14="http://schemas.microsoft.com/office/powerpoint/2010/main" val="842758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Working With Lists</a:t>
            </a:r>
          </a:p>
        </p:txBody>
      </p:sp>
      <p:sp>
        <p:nvSpPr>
          <p:cNvPr id="4" name="Slide Number Placeholder 3"/>
          <p:cNvSpPr>
            <a:spLocks noGrp="1"/>
          </p:cNvSpPr>
          <p:nvPr>
            <p:ph type="sldNum" sz="quarter" idx="5"/>
          </p:nvPr>
        </p:nvSpPr>
        <p:spPr/>
        <p:txBody>
          <a:bodyPr/>
          <a:lstStyle/>
          <a:p>
            <a:fld id="{0FBDF500-FE05-4D50-AB42-37EDEB80A66C}" type="slidenum">
              <a:rPr lang="en-US" smtClean="0"/>
              <a:t>43</a:t>
            </a:fld>
            <a:endParaRPr lang="en-US" dirty="0"/>
          </a:p>
        </p:txBody>
      </p:sp>
    </p:spTree>
    <p:extLst>
      <p:ext uri="{BB962C8B-B14F-4D97-AF65-F5344CB8AC3E}">
        <p14:creationId xmlns:p14="http://schemas.microsoft.com/office/powerpoint/2010/main" val="1522559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Adding Keys To List Items</a:t>
            </a:r>
          </a:p>
        </p:txBody>
      </p:sp>
      <p:sp>
        <p:nvSpPr>
          <p:cNvPr id="4" name="Slide Number Placeholder 3"/>
          <p:cNvSpPr>
            <a:spLocks noGrp="1"/>
          </p:cNvSpPr>
          <p:nvPr>
            <p:ph type="sldNum" sz="quarter" idx="5"/>
          </p:nvPr>
        </p:nvSpPr>
        <p:spPr/>
        <p:txBody>
          <a:bodyPr/>
          <a:lstStyle/>
          <a:p>
            <a:fld id="{0FBDF500-FE05-4D50-AB42-37EDEB80A66C}" type="slidenum">
              <a:rPr lang="en-US" smtClean="0"/>
              <a:t>44</a:t>
            </a:fld>
            <a:endParaRPr lang="en-US" dirty="0"/>
          </a:p>
        </p:txBody>
      </p:sp>
    </p:spTree>
    <p:extLst>
      <p:ext uri="{BB962C8B-B14F-4D97-AF65-F5344CB8AC3E}">
        <p14:creationId xmlns:p14="http://schemas.microsoft.com/office/powerpoint/2010/main" val="2155341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List Items Using Objects</a:t>
            </a:r>
          </a:p>
        </p:txBody>
      </p:sp>
      <p:sp>
        <p:nvSpPr>
          <p:cNvPr id="4" name="Slide Number Placeholder 3"/>
          <p:cNvSpPr>
            <a:spLocks noGrp="1"/>
          </p:cNvSpPr>
          <p:nvPr>
            <p:ph type="sldNum" sz="quarter" idx="5"/>
          </p:nvPr>
        </p:nvSpPr>
        <p:spPr/>
        <p:txBody>
          <a:bodyPr/>
          <a:lstStyle/>
          <a:p>
            <a:fld id="{0FBDF500-FE05-4D50-AB42-37EDEB80A66C}" type="slidenum">
              <a:rPr lang="en-US" smtClean="0"/>
              <a:t>45</a:t>
            </a:fld>
            <a:endParaRPr lang="en-US" dirty="0"/>
          </a:p>
        </p:txBody>
      </p:sp>
    </p:spTree>
    <p:extLst>
      <p:ext uri="{BB962C8B-B14F-4D97-AF65-F5344CB8AC3E}">
        <p14:creationId xmlns:p14="http://schemas.microsoft.com/office/powerpoint/2010/main" val="3848995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5-Displaying Images With React</a:t>
            </a:r>
          </a:p>
        </p:txBody>
      </p:sp>
      <p:sp>
        <p:nvSpPr>
          <p:cNvPr id="4" name="Slide Number Placeholder 3"/>
          <p:cNvSpPr>
            <a:spLocks noGrp="1"/>
          </p:cNvSpPr>
          <p:nvPr>
            <p:ph type="sldNum" sz="quarter" idx="5"/>
          </p:nvPr>
        </p:nvSpPr>
        <p:spPr/>
        <p:txBody>
          <a:bodyPr/>
          <a:lstStyle/>
          <a:p>
            <a:fld id="{0FBDF500-FE05-4D50-AB42-37EDEB80A66C}" type="slidenum">
              <a:rPr lang="en-US" smtClean="0"/>
              <a:t>46</a:t>
            </a:fld>
            <a:endParaRPr lang="en-US" dirty="0"/>
          </a:p>
        </p:txBody>
      </p:sp>
    </p:spTree>
    <p:extLst>
      <p:ext uri="{BB962C8B-B14F-4D97-AF65-F5344CB8AC3E}">
        <p14:creationId xmlns:p14="http://schemas.microsoft.com/office/powerpoint/2010/main" val="206437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Using fragments - Replacing div tag</a:t>
            </a:r>
          </a:p>
        </p:txBody>
      </p:sp>
      <p:sp>
        <p:nvSpPr>
          <p:cNvPr id="4" name="Slide Number Placeholder 3"/>
          <p:cNvSpPr>
            <a:spLocks noGrp="1"/>
          </p:cNvSpPr>
          <p:nvPr>
            <p:ph type="sldNum" sz="quarter" idx="5"/>
          </p:nvPr>
        </p:nvSpPr>
        <p:spPr/>
        <p:txBody>
          <a:bodyPr/>
          <a:lstStyle/>
          <a:p>
            <a:fld id="{0FBDF500-FE05-4D50-AB42-37EDEB80A66C}" type="slidenum">
              <a:rPr lang="en-US" smtClean="0"/>
              <a:t>47</a:t>
            </a:fld>
            <a:endParaRPr lang="en-US" dirty="0"/>
          </a:p>
        </p:txBody>
      </p:sp>
    </p:spTree>
    <p:extLst>
      <p:ext uri="{BB962C8B-B14F-4D97-AF65-F5344CB8AC3E}">
        <p14:creationId xmlns:p14="http://schemas.microsoft.com/office/powerpoint/2010/main" val="2066332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Using fragments - Replacing div tag</a:t>
            </a:r>
          </a:p>
        </p:txBody>
      </p:sp>
      <p:sp>
        <p:nvSpPr>
          <p:cNvPr id="4" name="Slide Number Placeholder 3"/>
          <p:cNvSpPr>
            <a:spLocks noGrp="1"/>
          </p:cNvSpPr>
          <p:nvPr>
            <p:ph type="sldNum" sz="quarter" idx="5"/>
          </p:nvPr>
        </p:nvSpPr>
        <p:spPr/>
        <p:txBody>
          <a:bodyPr/>
          <a:lstStyle/>
          <a:p>
            <a:fld id="{0FBDF500-FE05-4D50-AB42-37EDEB80A66C}" type="slidenum">
              <a:rPr lang="en-US" smtClean="0"/>
              <a:t>48</a:t>
            </a:fld>
            <a:endParaRPr lang="en-US" dirty="0"/>
          </a:p>
        </p:txBody>
      </p:sp>
    </p:spTree>
    <p:extLst>
      <p:ext uri="{BB962C8B-B14F-4D97-AF65-F5344CB8AC3E}">
        <p14:creationId xmlns:p14="http://schemas.microsoft.com/office/powerpoint/2010/main" val="2361823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Using fragments - Replacing div tag</a:t>
            </a:r>
          </a:p>
        </p:txBody>
      </p:sp>
      <p:sp>
        <p:nvSpPr>
          <p:cNvPr id="4" name="Slide Number Placeholder 3"/>
          <p:cNvSpPr>
            <a:spLocks noGrp="1"/>
          </p:cNvSpPr>
          <p:nvPr>
            <p:ph type="sldNum" sz="quarter" idx="5"/>
          </p:nvPr>
        </p:nvSpPr>
        <p:spPr/>
        <p:txBody>
          <a:bodyPr/>
          <a:lstStyle/>
          <a:p>
            <a:fld id="{0FBDF500-FE05-4D50-AB42-37EDEB80A66C}" type="slidenum">
              <a:rPr lang="en-US" smtClean="0"/>
              <a:t>51</a:t>
            </a:fld>
            <a:endParaRPr lang="en-US" dirty="0"/>
          </a:p>
        </p:txBody>
      </p:sp>
    </p:spTree>
    <p:extLst>
      <p:ext uri="{BB962C8B-B14F-4D97-AF65-F5344CB8AC3E}">
        <p14:creationId xmlns:p14="http://schemas.microsoft.com/office/powerpoint/2010/main" val="3776087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52</a:t>
            </a:fld>
            <a:endParaRPr lang="en-US" dirty="0"/>
          </a:p>
        </p:txBody>
      </p:sp>
    </p:spTree>
    <p:extLst>
      <p:ext uri="{BB962C8B-B14F-4D97-AF65-F5344CB8AC3E}">
        <p14:creationId xmlns:p14="http://schemas.microsoft.com/office/powerpoint/2010/main" val="222663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limitations of using pure JavaScript for building complex UIs, such as lack of structure and reusability. Emphasize how </a:t>
            </a:r>
            <a:r>
              <a:rPr lang="en-US" dirty="0" err="1"/>
              <a:t>React's</a:t>
            </a:r>
            <a:r>
              <a:rPr lang="en-US" dirty="0"/>
              <a:t> component-based architecture promotes reusability and maintainability. Discuss the benefits of declarative syntax and the Virtual DOM in enhancing performance and simplifying UI updates. Conclude by mentioning </a:t>
            </a:r>
            <a:r>
              <a:rPr lang="en-US" dirty="0" err="1"/>
              <a:t>React's</a:t>
            </a:r>
            <a:r>
              <a:rPr lang="en-US" dirty="0"/>
              <a:t> robust ecosystem and active community, which provide ample resources and support for developers.</a:t>
            </a:r>
          </a:p>
        </p:txBody>
      </p:sp>
      <p:sp>
        <p:nvSpPr>
          <p:cNvPr id="4" name="Slide Number Placeholder 3"/>
          <p:cNvSpPr>
            <a:spLocks noGrp="1"/>
          </p:cNvSpPr>
          <p:nvPr>
            <p:ph type="sldNum" sz="quarter" idx="5"/>
          </p:nvPr>
        </p:nvSpPr>
        <p:spPr/>
        <p:txBody>
          <a:bodyPr/>
          <a:lstStyle/>
          <a:p>
            <a:fld id="{0FBDF500-FE05-4D50-AB42-37EDEB80A66C}" type="slidenum">
              <a:rPr lang="en-US" smtClean="0"/>
              <a:t>8</a:t>
            </a:fld>
            <a:endParaRPr lang="en-US" dirty="0"/>
          </a:p>
        </p:txBody>
      </p:sp>
    </p:spTree>
    <p:extLst>
      <p:ext uri="{BB962C8B-B14F-4D97-AF65-F5344CB8AC3E}">
        <p14:creationId xmlns:p14="http://schemas.microsoft.com/office/powerpoint/2010/main" val="311025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 distinction between state and props, and how they facilitate data flow within a React application.</a:t>
            </a:r>
          </a:p>
        </p:txBody>
      </p:sp>
      <p:sp>
        <p:nvSpPr>
          <p:cNvPr id="4" name="Slide Number Placeholder 3"/>
          <p:cNvSpPr>
            <a:spLocks noGrp="1"/>
          </p:cNvSpPr>
          <p:nvPr>
            <p:ph type="sldNum" sz="quarter" idx="5"/>
          </p:nvPr>
        </p:nvSpPr>
        <p:spPr/>
        <p:txBody>
          <a:bodyPr/>
          <a:lstStyle/>
          <a:p>
            <a:fld id="{0FBDF500-FE05-4D50-AB42-37EDEB80A66C}" type="slidenum">
              <a:rPr lang="en-US" smtClean="0"/>
              <a:t>53</a:t>
            </a:fld>
            <a:endParaRPr lang="en-US" dirty="0"/>
          </a:p>
        </p:txBody>
      </p:sp>
    </p:spTree>
    <p:extLst>
      <p:ext uri="{BB962C8B-B14F-4D97-AF65-F5344CB8AC3E}">
        <p14:creationId xmlns:p14="http://schemas.microsoft.com/office/powerpoint/2010/main" val="3761518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examples to demonstrate how data flows from parent to child components using props.</a:t>
            </a:r>
          </a:p>
        </p:txBody>
      </p:sp>
      <p:sp>
        <p:nvSpPr>
          <p:cNvPr id="4" name="Slide Number Placeholder 3"/>
          <p:cNvSpPr>
            <a:spLocks noGrp="1"/>
          </p:cNvSpPr>
          <p:nvPr>
            <p:ph type="sldNum" sz="quarter" idx="5"/>
          </p:nvPr>
        </p:nvSpPr>
        <p:spPr/>
        <p:txBody>
          <a:bodyPr/>
          <a:lstStyle/>
          <a:p>
            <a:fld id="{0FBDF500-FE05-4D50-AB42-37EDEB80A66C}" type="slidenum">
              <a:rPr lang="en-US" smtClean="0"/>
              <a:t>54</a:t>
            </a:fld>
            <a:endParaRPr lang="en-US" dirty="0"/>
          </a:p>
        </p:txBody>
      </p:sp>
    </p:spTree>
    <p:extLst>
      <p:ext uri="{BB962C8B-B14F-4D97-AF65-F5344CB8AC3E}">
        <p14:creationId xmlns:p14="http://schemas.microsoft.com/office/powerpoint/2010/main" val="1918432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with a practical example, such as a temperature converter with Celsius and Fahrenheit inputs.</a:t>
            </a:r>
          </a:p>
        </p:txBody>
      </p:sp>
      <p:sp>
        <p:nvSpPr>
          <p:cNvPr id="4" name="Slide Number Placeholder 3"/>
          <p:cNvSpPr>
            <a:spLocks noGrp="1"/>
          </p:cNvSpPr>
          <p:nvPr>
            <p:ph type="sldNum" sz="quarter" idx="5"/>
          </p:nvPr>
        </p:nvSpPr>
        <p:spPr/>
        <p:txBody>
          <a:bodyPr/>
          <a:lstStyle/>
          <a:p>
            <a:fld id="{0FBDF500-FE05-4D50-AB42-37EDEB80A66C}" type="slidenum">
              <a:rPr lang="en-US" smtClean="0"/>
              <a:t>55</a:t>
            </a:fld>
            <a:endParaRPr lang="en-US" dirty="0"/>
          </a:p>
        </p:txBody>
      </p:sp>
    </p:spTree>
    <p:extLst>
      <p:ext uri="{BB962C8B-B14F-4D97-AF65-F5344CB8AC3E}">
        <p14:creationId xmlns:p14="http://schemas.microsoft.com/office/powerpoint/2010/main" val="1512913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drawbacks of prop drilling and introduce Context API as a built-in solution in React for simpler scenarios.</a:t>
            </a:r>
          </a:p>
        </p:txBody>
      </p:sp>
      <p:sp>
        <p:nvSpPr>
          <p:cNvPr id="4" name="Slide Number Placeholder 3"/>
          <p:cNvSpPr>
            <a:spLocks noGrp="1"/>
          </p:cNvSpPr>
          <p:nvPr>
            <p:ph type="sldNum" sz="quarter" idx="5"/>
          </p:nvPr>
        </p:nvSpPr>
        <p:spPr/>
        <p:txBody>
          <a:bodyPr/>
          <a:lstStyle/>
          <a:p>
            <a:fld id="{0FBDF500-FE05-4D50-AB42-37EDEB80A66C}" type="slidenum">
              <a:rPr lang="en-US" smtClean="0"/>
              <a:t>56</a:t>
            </a:fld>
            <a:endParaRPr lang="en-US" dirty="0"/>
          </a:p>
        </p:txBody>
      </p:sp>
    </p:spTree>
    <p:extLst>
      <p:ext uri="{BB962C8B-B14F-4D97-AF65-F5344CB8AC3E}">
        <p14:creationId xmlns:p14="http://schemas.microsoft.com/office/powerpoint/2010/main" val="2534820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57</a:t>
            </a:fld>
            <a:endParaRPr lang="en-US" dirty="0"/>
          </a:p>
        </p:txBody>
      </p:sp>
    </p:spTree>
    <p:extLst>
      <p:ext uri="{BB962C8B-B14F-4D97-AF65-F5344CB8AC3E}">
        <p14:creationId xmlns:p14="http://schemas.microsoft.com/office/powerpoint/2010/main" val="96954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how hooks have revolutionized React development by allowing functional components to manage state and side effects.</a:t>
            </a:r>
          </a:p>
        </p:txBody>
      </p:sp>
      <p:sp>
        <p:nvSpPr>
          <p:cNvPr id="4" name="Slide Number Placeholder 3"/>
          <p:cNvSpPr>
            <a:spLocks noGrp="1"/>
          </p:cNvSpPr>
          <p:nvPr>
            <p:ph type="sldNum" sz="quarter" idx="5"/>
          </p:nvPr>
        </p:nvSpPr>
        <p:spPr/>
        <p:txBody>
          <a:bodyPr/>
          <a:lstStyle/>
          <a:p>
            <a:fld id="{0FBDF500-FE05-4D50-AB42-37EDEB80A66C}" type="slidenum">
              <a:rPr lang="en-US" smtClean="0"/>
              <a:t>58</a:t>
            </a:fld>
            <a:endParaRPr lang="en-US" dirty="0"/>
          </a:p>
        </p:txBody>
      </p:sp>
    </p:spTree>
    <p:extLst>
      <p:ext uri="{BB962C8B-B14F-4D97-AF65-F5344CB8AC3E}">
        <p14:creationId xmlns:p14="http://schemas.microsoft.com/office/powerpoint/2010/main" val="1245034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how </a:t>
            </a:r>
            <a:r>
              <a:rPr lang="en-US" dirty="0" err="1"/>
              <a:t>useState</a:t>
            </a:r>
            <a:r>
              <a:rPr lang="en-US" dirty="0"/>
              <a:t> replaces </a:t>
            </a:r>
            <a:r>
              <a:rPr lang="en-US" dirty="0" err="1"/>
              <a:t>this.state</a:t>
            </a:r>
            <a:r>
              <a:rPr lang="en-US" dirty="0"/>
              <a:t> and </a:t>
            </a:r>
            <a:r>
              <a:rPr lang="en-US" dirty="0" err="1"/>
              <a:t>this.setState</a:t>
            </a:r>
            <a:r>
              <a:rPr lang="en-US" dirty="0"/>
              <a:t> in class components, providing a simple way to manage state.</a:t>
            </a:r>
          </a:p>
        </p:txBody>
      </p:sp>
      <p:sp>
        <p:nvSpPr>
          <p:cNvPr id="4" name="Slide Number Placeholder 3"/>
          <p:cNvSpPr>
            <a:spLocks noGrp="1"/>
          </p:cNvSpPr>
          <p:nvPr>
            <p:ph type="sldNum" sz="quarter" idx="5"/>
          </p:nvPr>
        </p:nvSpPr>
        <p:spPr/>
        <p:txBody>
          <a:bodyPr/>
          <a:lstStyle/>
          <a:p>
            <a:fld id="{0FBDF500-FE05-4D50-AB42-37EDEB80A66C}" type="slidenum">
              <a:rPr lang="en-US" smtClean="0"/>
              <a:t>59</a:t>
            </a:fld>
            <a:endParaRPr lang="en-US" dirty="0"/>
          </a:p>
        </p:txBody>
      </p:sp>
    </p:spTree>
    <p:extLst>
      <p:ext uri="{BB962C8B-B14F-4D97-AF65-F5344CB8AC3E}">
        <p14:creationId xmlns:p14="http://schemas.microsoft.com/office/powerpoint/2010/main" val="2187082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a:t>
            </a:r>
            <a:r>
              <a:rPr lang="en-US" dirty="0" err="1"/>
              <a:t>React's</a:t>
            </a:r>
            <a:r>
              <a:rPr lang="en-US" dirty="0"/>
              <a:t> event handling with traditional DOM event handling, emphasizing the use of camelCase and JSX syntax.</a:t>
            </a:r>
          </a:p>
        </p:txBody>
      </p:sp>
      <p:sp>
        <p:nvSpPr>
          <p:cNvPr id="4" name="Slide Number Placeholder 3"/>
          <p:cNvSpPr>
            <a:spLocks noGrp="1"/>
          </p:cNvSpPr>
          <p:nvPr>
            <p:ph type="sldNum" sz="quarter" idx="5"/>
          </p:nvPr>
        </p:nvSpPr>
        <p:spPr/>
        <p:txBody>
          <a:bodyPr/>
          <a:lstStyle/>
          <a:p>
            <a:fld id="{0FBDF500-FE05-4D50-AB42-37EDEB80A66C}" type="slidenum">
              <a:rPr lang="en-US" smtClean="0"/>
              <a:t>60</a:t>
            </a:fld>
            <a:endParaRPr lang="en-US" dirty="0"/>
          </a:p>
        </p:txBody>
      </p:sp>
    </p:spTree>
    <p:extLst>
      <p:ext uri="{BB962C8B-B14F-4D97-AF65-F5344CB8AC3E}">
        <p14:creationId xmlns:p14="http://schemas.microsoft.com/office/powerpoint/2010/main" val="2259872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advantages of controlled components for better state management and validation.</a:t>
            </a:r>
          </a:p>
        </p:txBody>
      </p:sp>
      <p:sp>
        <p:nvSpPr>
          <p:cNvPr id="4" name="Slide Number Placeholder 3"/>
          <p:cNvSpPr>
            <a:spLocks noGrp="1"/>
          </p:cNvSpPr>
          <p:nvPr>
            <p:ph type="sldNum" sz="quarter" idx="5"/>
          </p:nvPr>
        </p:nvSpPr>
        <p:spPr/>
        <p:txBody>
          <a:bodyPr/>
          <a:lstStyle/>
          <a:p>
            <a:fld id="{0FBDF500-FE05-4D50-AB42-37EDEB80A66C}" type="slidenum">
              <a:rPr lang="en-US" smtClean="0"/>
              <a:t>61</a:t>
            </a:fld>
            <a:endParaRPr lang="en-US" dirty="0"/>
          </a:p>
        </p:txBody>
      </p:sp>
    </p:spTree>
    <p:extLst>
      <p:ext uri="{BB962C8B-B14F-4D97-AF65-F5344CB8AC3E}">
        <p14:creationId xmlns:p14="http://schemas.microsoft.com/office/powerpoint/2010/main" val="3569351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62</a:t>
            </a:fld>
            <a:endParaRPr lang="en-US" dirty="0"/>
          </a:p>
        </p:txBody>
      </p:sp>
    </p:spTree>
    <p:extLst>
      <p:ext uri="{BB962C8B-B14F-4D97-AF65-F5344CB8AC3E}">
        <p14:creationId xmlns:p14="http://schemas.microsoft.com/office/powerpoint/2010/main" val="3132454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limitations of using pure JavaScript for building complex UIs, such as lack of structure and reusability. Emphasize how </a:t>
            </a:r>
            <a:r>
              <a:rPr lang="en-US" dirty="0" err="1"/>
              <a:t>React's</a:t>
            </a:r>
            <a:r>
              <a:rPr lang="en-US" dirty="0"/>
              <a:t> component-based architecture promotes reusability and maintainability. Discuss the benefits of declarative syntax and the Virtual DOM in enhancing performance and simplifying UI updates. Conclude by mentioning </a:t>
            </a:r>
            <a:r>
              <a:rPr lang="en-US" dirty="0" err="1"/>
              <a:t>React's</a:t>
            </a:r>
            <a:r>
              <a:rPr lang="en-US" dirty="0"/>
              <a:t> robust ecosystem and active community, which provide ample resources and support for developers.</a:t>
            </a:r>
          </a:p>
        </p:txBody>
      </p:sp>
      <p:sp>
        <p:nvSpPr>
          <p:cNvPr id="4" name="Slide Number Placeholder 3"/>
          <p:cNvSpPr>
            <a:spLocks noGrp="1"/>
          </p:cNvSpPr>
          <p:nvPr>
            <p:ph type="sldNum" sz="quarter" idx="5"/>
          </p:nvPr>
        </p:nvSpPr>
        <p:spPr/>
        <p:txBody>
          <a:bodyPr/>
          <a:lstStyle/>
          <a:p>
            <a:fld id="{0FBDF500-FE05-4D50-AB42-37EDEB80A66C}" type="slidenum">
              <a:rPr lang="en-US" smtClean="0"/>
              <a:t>9</a:t>
            </a:fld>
            <a:endParaRPr lang="en-US" dirty="0"/>
          </a:p>
        </p:txBody>
      </p:sp>
    </p:spTree>
    <p:extLst>
      <p:ext uri="{BB962C8B-B14F-4D97-AF65-F5344CB8AC3E}">
        <p14:creationId xmlns:p14="http://schemas.microsoft.com/office/powerpoint/2010/main" val="3590630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63</a:t>
            </a:fld>
            <a:endParaRPr lang="en-US" dirty="0"/>
          </a:p>
        </p:txBody>
      </p:sp>
    </p:spTree>
    <p:extLst>
      <p:ext uri="{BB962C8B-B14F-4D97-AF65-F5344CB8AC3E}">
        <p14:creationId xmlns:p14="http://schemas.microsoft.com/office/powerpoint/2010/main" val="52258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64</a:t>
            </a:fld>
            <a:endParaRPr lang="en-US" dirty="0"/>
          </a:p>
        </p:txBody>
      </p:sp>
    </p:spTree>
    <p:extLst>
      <p:ext uri="{BB962C8B-B14F-4D97-AF65-F5344CB8AC3E}">
        <p14:creationId xmlns:p14="http://schemas.microsoft.com/office/powerpoint/2010/main" val="935624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65</a:t>
            </a:fld>
            <a:endParaRPr lang="en-US" dirty="0"/>
          </a:p>
        </p:txBody>
      </p:sp>
    </p:spTree>
    <p:extLst>
      <p:ext uri="{BB962C8B-B14F-4D97-AF65-F5344CB8AC3E}">
        <p14:creationId xmlns:p14="http://schemas.microsoft.com/office/powerpoint/2010/main" val="908414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66</a:t>
            </a:fld>
            <a:endParaRPr lang="en-US" dirty="0"/>
          </a:p>
        </p:txBody>
      </p:sp>
    </p:spTree>
    <p:extLst>
      <p:ext uri="{BB962C8B-B14F-4D97-AF65-F5344CB8AC3E}">
        <p14:creationId xmlns:p14="http://schemas.microsoft.com/office/powerpoint/2010/main" val="502991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functional and class components by converting a simple functional component into its class-based equivalent. Emphasize the additional capabilities that class components offer, such as state management and lifecycle methods, which are not inherently available in functional components without hooks.</a:t>
            </a:r>
          </a:p>
        </p:txBody>
      </p:sp>
      <p:sp>
        <p:nvSpPr>
          <p:cNvPr id="4" name="Slide Number Placeholder 3"/>
          <p:cNvSpPr>
            <a:spLocks noGrp="1"/>
          </p:cNvSpPr>
          <p:nvPr>
            <p:ph type="sldNum" sz="quarter" idx="5"/>
          </p:nvPr>
        </p:nvSpPr>
        <p:spPr/>
        <p:txBody>
          <a:bodyPr/>
          <a:lstStyle/>
          <a:p>
            <a:fld id="{0FBDF500-FE05-4D50-AB42-37EDEB80A66C}" type="slidenum">
              <a:rPr lang="en-US" smtClean="0"/>
              <a:t>67</a:t>
            </a:fld>
            <a:endParaRPr lang="en-US" dirty="0"/>
          </a:p>
        </p:txBody>
      </p:sp>
    </p:spTree>
    <p:extLst>
      <p:ext uri="{BB962C8B-B14F-4D97-AF65-F5344CB8AC3E}">
        <p14:creationId xmlns:p14="http://schemas.microsoft.com/office/powerpoint/2010/main" val="1216592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while class components are still supported, functional components are generally preferred in modern React development.</a:t>
            </a:r>
          </a:p>
        </p:txBody>
      </p:sp>
      <p:sp>
        <p:nvSpPr>
          <p:cNvPr id="4" name="Slide Number Placeholder 3"/>
          <p:cNvSpPr>
            <a:spLocks noGrp="1"/>
          </p:cNvSpPr>
          <p:nvPr>
            <p:ph type="sldNum" sz="quarter" idx="5"/>
          </p:nvPr>
        </p:nvSpPr>
        <p:spPr/>
        <p:txBody>
          <a:bodyPr/>
          <a:lstStyle/>
          <a:p>
            <a:fld id="{0FBDF500-FE05-4D50-AB42-37EDEB80A66C}" type="slidenum">
              <a:rPr lang="en-US" smtClean="0"/>
              <a:t>68</a:t>
            </a:fld>
            <a:endParaRPr lang="en-US" dirty="0"/>
          </a:p>
        </p:txBody>
      </p:sp>
    </p:spTree>
    <p:extLst>
      <p:ext uri="{BB962C8B-B14F-4D97-AF65-F5344CB8AC3E}">
        <p14:creationId xmlns:p14="http://schemas.microsoft.com/office/powerpoint/2010/main" val="4111415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lifecycle methods allow developers to execute code at specific points in a component's lifecycle, such as after it mounts, updates, or unmounts. Briefly overview the three main phases and introduce the commonly used lifecycle methods within each phase.</a:t>
            </a:r>
          </a:p>
        </p:txBody>
      </p:sp>
      <p:sp>
        <p:nvSpPr>
          <p:cNvPr id="4" name="Slide Number Placeholder 3"/>
          <p:cNvSpPr>
            <a:spLocks noGrp="1"/>
          </p:cNvSpPr>
          <p:nvPr>
            <p:ph type="sldNum" sz="quarter" idx="5"/>
          </p:nvPr>
        </p:nvSpPr>
        <p:spPr/>
        <p:txBody>
          <a:bodyPr/>
          <a:lstStyle/>
          <a:p>
            <a:fld id="{0FBDF500-FE05-4D50-AB42-37EDEB80A66C}" type="slidenum">
              <a:rPr lang="en-US" smtClean="0"/>
              <a:t>69</a:t>
            </a:fld>
            <a:endParaRPr lang="en-US" dirty="0"/>
          </a:p>
        </p:txBody>
      </p:sp>
    </p:spTree>
    <p:extLst>
      <p:ext uri="{BB962C8B-B14F-4D97-AF65-F5344CB8AC3E}">
        <p14:creationId xmlns:p14="http://schemas.microsoft.com/office/powerpoint/2010/main" val="21444528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Delve deeper into each key lifecycle method. Provide use-case scenarios where each method is typically employed. Emphasize the importance of cleanup in </a:t>
            </a:r>
            <a:r>
              <a:rPr lang="en-US" dirty="0" err="1"/>
              <a:t>componentWillUnmount</a:t>
            </a:r>
            <a:r>
              <a:rPr lang="en-US" dirty="0"/>
              <a:t> to prevent memory leaks and unintended side effects.</a:t>
            </a:r>
          </a:p>
        </p:txBody>
      </p:sp>
      <p:sp>
        <p:nvSpPr>
          <p:cNvPr id="4" name="Slide Number Placeholder 3"/>
          <p:cNvSpPr>
            <a:spLocks noGrp="1"/>
          </p:cNvSpPr>
          <p:nvPr>
            <p:ph type="sldNum" sz="quarter" idx="5"/>
          </p:nvPr>
        </p:nvSpPr>
        <p:spPr/>
        <p:txBody>
          <a:bodyPr/>
          <a:lstStyle/>
          <a:p>
            <a:fld id="{0FBDF500-FE05-4D50-AB42-37EDEB80A66C}" type="slidenum">
              <a:rPr lang="en-US" smtClean="0"/>
              <a:t>70</a:t>
            </a:fld>
            <a:endParaRPr lang="en-US" dirty="0"/>
          </a:p>
        </p:txBody>
      </p:sp>
    </p:spTree>
    <p:extLst>
      <p:ext uri="{BB962C8B-B14F-4D97-AF65-F5344CB8AC3E}">
        <p14:creationId xmlns:p14="http://schemas.microsoft.com/office/powerpoint/2010/main" val="3319294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practical example of using </a:t>
            </a:r>
            <a:r>
              <a:rPr lang="en-US" dirty="0" err="1"/>
              <a:t>componentDidMount</a:t>
            </a:r>
            <a:r>
              <a:rPr lang="en-US" dirty="0"/>
              <a:t> to fetch data from an API after the component has mounted. Explain how the fetched data is stored in the component's state and subsequently rendered in the UI.</a:t>
            </a:r>
          </a:p>
        </p:txBody>
      </p:sp>
      <p:sp>
        <p:nvSpPr>
          <p:cNvPr id="4" name="Slide Number Placeholder 3"/>
          <p:cNvSpPr>
            <a:spLocks noGrp="1"/>
          </p:cNvSpPr>
          <p:nvPr>
            <p:ph type="sldNum" sz="quarter" idx="5"/>
          </p:nvPr>
        </p:nvSpPr>
        <p:spPr/>
        <p:txBody>
          <a:bodyPr/>
          <a:lstStyle/>
          <a:p>
            <a:fld id="{0FBDF500-FE05-4D50-AB42-37EDEB80A66C}" type="slidenum">
              <a:rPr lang="en-US" smtClean="0"/>
              <a:t>71</a:t>
            </a:fld>
            <a:endParaRPr lang="en-US" dirty="0"/>
          </a:p>
        </p:txBody>
      </p:sp>
    </p:spTree>
    <p:extLst>
      <p:ext uri="{BB962C8B-B14F-4D97-AF65-F5344CB8AC3E}">
        <p14:creationId xmlns:p14="http://schemas.microsoft.com/office/powerpoint/2010/main" val="22253385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p>
          <a:p>
            <a:pPr marL="171450" indent="-171450">
              <a:buFont typeface="Arial" panose="020B0604020202020204" pitchFamily="34" charset="0"/>
              <a:buChar char="•"/>
            </a:pPr>
            <a:r>
              <a:rPr lang="en-US" dirty="0"/>
              <a:t>Explain that </a:t>
            </a:r>
            <a:r>
              <a:rPr lang="en-US" dirty="0" err="1"/>
              <a:t>componentDidUpdate</a:t>
            </a:r>
            <a:r>
              <a:rPr lang="en-US" dirty="0"/>
              <a:t> is invoked immediately after updating occurs, making it ideal for reacting to prop or state changes.</a:t>
            </a:r>
          </a:p>
          <a:p>
            <a:r>
              <a:rPr lang="en-US" b="1" dirty="0"/>
              <a:t>Use-Case Scenario:</a:t>
            </a:r>
          </a:p>
          <a:p>
            <a:pPr marL="171450" indent="-171450">
              <a:buFont typeface="Arial" panose="020B0604020202020204" pitchFamily="34" charset="0"/>
              <a:buChar char="•"/>
            </a:pPr>
            <a:r>
              <a:rPr lang="en-US" dirty="0"/>
              <a:t>In the example, when the </a:t>
            </a:r>
            <a:r>
              <a:rPr lang="en-US" dirty="0" err="1"/>
              <a:t>userId</a:t>
            </a:r>
            <a:r>
              <a:rPr lang="en-US" dirty="0"/>
              <a:t> prop changes, </a:t>
            </a:r>
            <a:r>
              <a:rPr lang="en-US" dirty="0" err="1"/>
              <a:t>componentDidUpdate</a:t>
            </a:r>
            <a:r>
              <a:rPr lang="en-US" dirty="0"/>
              <a:t> detects this change by comparing current props with previous props (</a:t>
            </a:r>
            <a:r>
              <a:rPr lang="en-US" dirty="0" err="1"/>
              <a:t>prevProps</a:t>
            </a:r>
            <a:r>
              <a:rPr lang="en-US" dirty="0"/>
              <a:t>).</a:t>
            </a:r>
          </a:p>
          <a:p>
            <a:pPr marL="171450" indent="-171450">
              <a:buFont typeface="Arial" panose="020B0604020202020204" pitchFamily="34" charset="0"/>
              <a:buChar char="•"/>
            </a:pPr>
            <a:r>
              <a:rPr lang="en-US" dirty="0"/>
              <a:t>If a change is detected, it triggers </a:t>
            </a:r>
            <a:r>
              <a:rPr lang="en-US" dirty="0" err="1"/>
              <a:t>fetchUser</a:t>
            </a:r>
            <a:r>
              <a:rPr lang="en-US" dirty="0"/>
              <a:t> to retrieve new user data.</a:t>
            </a:r>
          </a:p>
          <a:p>
            <a:r>
              <a:rPr lang="en-US" b="1" dirty="0"/>
              <a:t>Key Points:</a:t>
            </a:r>
          </a:p>
          <a:p>
            <a:pPr marL="171450" indent="-171450">
              <a:buFont typeface="Arial" panose="020B0604020202020204" pitchFamily="34" charset="0"/>
              <a:buChar char="•"/>
            </a:pPr>
            <a:r>
              <a:rPr lang="en-US" dirty="0"/>
              <a:t>Preventing Unnecessary Updates: Always compare current props/state with previous ones to avoid infinite loops or redundant operations.</a:t>
            </a:r>
          </a:p>
          <a:p>
            <a:pPr marL="171450" indent="-171450">
              <a:buFont typeface="Arial" panose="020B0604020202020204" pitchFamily="34" charset="0"/>
              <a:buChar char="•"/>
            </a:pPr>
            <a:r>
              <a:rPr lang="en-US" dirty="0"/>
              <a:t>Async Operations: Suitable for fetching data, updating the DOM, or integrating with other libraries after the component has updated.</a:t>
            </a:r>
          </a:p>
          <a:p>
            <a:r>
              <a:rPr lang="en-US" b="1" dirty="0"/>
              <a:t>Walkthrough:</a:t>
            </a:r>
          </a:p>
          <a:p>
            <a:pPr marL="171450" indent="-171450">
              <a:buFont typeface="Arial" panose="020B0604020202020204" pitchFamily="34" charset="0"/>
              <a:buChar char="•"/>
            </a:pPr>
            <a:r>
              <a:rPr lang="en-US" dirty="0"/>
              <a:t>Highlight the </a:t>
            </a:r>
            <a:r>
              <a:rPr lang="en-US" dirty="0" err="1"/>
              <a:t>componentDidUpdate</a:t>
            </a:r>
            <a:r>
              <a:rPr lang="en-US" dirty="0"/>
              <a:t> method in the code.</a:t>
            </a:r>
          </a:p>
          <a:p>
            <a:pPr marL="171450" indent="-171450">
              <a:buFont typeface="Arial" panose="020B0604020202020204" pitchFamily="34" charset="0"/>
              <a:buChar char="•"/>
            </a:pPr>
            <a:r>
              <a:rPr lang="en-US" dirty="0"/>
              <a:t>Show how it ensures that new data is fetched only when there's a change in the </a:t>
            </a:r>
            <a:r>
              <a:rPr lang="en-US" dirty="0" err="1"/>
              <a:t>userId</a:t>
            </a:r>
            <a:r>
              <a:rPr lang="en-US" dirty="0"/>
              <a:t> prop.</a:t>
            </a:r>
          </a:p>
          <a:p>
            <a:r>
              <a:rPr lang="en-US" b="1" dirty="0"/>
              <a:t>Best Practices:</a:t>
            </a:r>
          </a:p>
          <a:p>
            <a:pPr marL="171450" indent="-171450">
              <a:buFont typeface="Arial" panose="020B0604020202020204" pitchFamily="34" charset="0"/>
              <a:buChar char="•"/>
            </a:pPr>
            <a:r>
              <a:rPr lang="en-US" dirty="0"/>
              <a:t>Always include conditional checks within </a:t>
            </a:r>
            <a:r>
              <a:rPr lang="en-US" dirty="0" err="1"/>
              <a:t>componentDidUpdate</a:t>
            </a:r>
            <a:r>
              <a:rPr lang="en-US" dirty="0"/>
              <a:t> to determine if the necessary updates should occur.</a:t>
            </a:r>
          </a:p>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72</a:t>
            </a:fld>
            <a:endParaRPr lang="en-US" dirty="0"/>
          </a:p>
        </p:txBody>
      </p:sp>
    </p:spTree>
    <p:extLst>
      <p:ext uri="{BB962C8B-B14F-4D97-AF65-F5344CB8AC3E}">
        <p14:creationId xmlns:p14="http://schemas.microsoft.com/office/powerpoint/2010/main" val="9704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Virtual DOM is a core feature of React that enhances performance by minimizing direct interactions with the browser's real DOM, which is relatively slow. Discuss how React maintains a lightweight copy of the DOM in memory, allowing it to quickly compute the differences (diffing) between renders. This process ensures that only the necessary parts of the DOM are updated, leading to faster and more efficient UI updates. Use diagrams to illustrate the comparison between the Virtual DOM and the real DOM during the reconciliation process.</a:t>
            </a:r>
          </a:p>
        </p:txBody>
      </p:sp>
      <p:sp>
        <p:nvSpPr>
          <p:cNvPr id="4" name="Slide Number Placeholder 3"/>
          <p:cNvSpPr>
            <a:spLocks noGrp="1"/>
          </p:cNvSpPr>
          <p:nvPr>
            <p:ph type="sldNum" sz="quarter" idx="5"/>
          </p:nvPr>
        </p:nvSpPr>
        <p:spPr/>
        <p:txBody>
          <a:bodyPr/>
          <a:lstStyle/>
          <a:p>
            <a:fld id="{0FBDF500-FE05-4D50-AB42-37EDEB80A66C}" type="slidenum">
              <a:rPr lang="en-US" smtClean="0"/>
              <a:t>10</a:t>
            </a:fld>
            <a:endParaRPr lang="en-US" dirty="0"/>
          </a:p>
        </p:txBody>
      </p:sp>
    </p:spTree>
    <p:extLst>
      <p:ext uri="{BB962C8B-B14F-4D97-AF65-F5344CB8AC3E}">
        <p14:creationId xmlns:p14="http://schemas.microsoft.com/office/powerpoint/2010/main" val="207601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p>
          <a:p>
            <a:pPr marL="171450" indent="-171450">
              <a:buFont typeface="Arial" panose="020B0604020202020204" pitchFamily="34" charset="0"/>
              <a:buChar char="•"/>
            </a:pPr>
            <a:r>
              <a:rPr lang="en-US" dirty="0"/>
              <a:t>Explain that </a:t>
            </a:r>
            <a:r>
              <a:rPr lang="en-US" dirty="0" err="1"/>
              <a:t>componentDidUpdate</a:t>
            </a:r>
            <a:r>
              <a:rPr lang="en-US" dirty="0"/>
              <a:t> is invoked immediately after updating occurs, making it ideal for reacting to prop or state changes.</a:t>
            </a:r>
          </a:p>
          <a:p>
            <a:r>
              <a:rPr lang="en-US" b="1" dirty="0"/>
              <a:t>Use-Case Scenario:</a:t>
            </a:r>
          </a:p>
          <a:p>
            <a:pPr marL="171450" indent="-171450">
              <a:buFont typeface="Arial" panose="020B0604020202020204" pitchFamily="34" charset="0"/>
              <a:buChar char="•"/>
            </a:pPr>
            <a:r>
              <a:rPr lang="en-US" dirty="0"/>
              <a:t>In the example, when the </a:t>
            </a:r>
            <a:r>
              <a:rPr lang="en-US" dirty="0" err="1"/>
              <a:t>userId</a:t>
            </a:r>
            <a:r>
              <a:rPr lang="en-US" dirty="0"/>
              <a:t> prop changes, </a:t>
            </a:r>
            <a:r>
              <a:rPr lang="en-US" dirty="0" err="1"/>
              <a:t>componentDidUpdate</a:t>
            </a:r>
            <a:r>
              <a:rPr lang="en-US" dirty="0"/>
              <a:t> detects this change by comparing current props with previous props (</a:t>
            </a:r>
            <a:r>
              <a:rPr lang="en-US" dirty="0" err="1"/>
              <a:t>prevProps</a:t>
            </a:r>
            <a:r>
              <a:rPr lang="en-US" dirty="0"/>
              <a:t>).</a:t>
            </a:r>
          </a:p>
          <a:p>
            <a:pPr marL="171450" indent="-171450">
              <a:buFont typeface="Arial" panose="020B0604020202020204" pitchFamily="34" charset="0"/>
              <a:buChar char="•"/>
            </a:pPr>
            <a:r>
              <a:rPr lang="en-US" dirty="0"/>
              <a:t>If a change is detected, it triggers </a:t>
            </a:r>
            <a:r>
              <a:rPr lang="en-US" dirty="0" err="1"/>
              <a:t>fetchUser</a:t>
            </a:r>
            <a:r>
              <a:rPr lang="en-US" dirty="0"/>
              <a:t> to retrieve new user data.</a:t>
            </a:r>
          </a:p>
          <a:p>
            <a:r>
              <a:rPr lang="en-US" b="1" dirty="0"/>
              <a:t>Key Points:</a:t>
            </a:r>
          </a:p>
          <a:p>
            <a:pPr marL="171450" indent="-171450">
              <a:buFont typeface="Arial" panose="020B0604020202020204" pitchFamily="34" charset="0"/>
              <a:buChar char="•"/>
            </a:pPr>
            <a:r>
              <a:rPr lang="en-US" dirty="0"/>
              <a:t>Preventing Unnecessary Updates: Always compare current props/state with previous ones to avoid infinite loops or redundant operations.</a:t>
            </a:r>
          </a:p>
          <a:p>
            <a:pPr marL="171450" indent="-171450">
              <a:buFont typeface="Arial" panose="020B0604020202020204" pitchFamily="34" charset="0"/>
              <a:buChar char="•"/>
            </a:pPr>
            <a:r>
              <a:rPr lang="en-US" dirty="0"/>
              <a:t>Async Operations: Suitable for fetching data, updating the DOM, or integrating with other libraries after the component has updated.</a:t>
            </a:r>
          </a:p>
          <a:p>
            <a:r>
              <a:rPr lang="en-US" b="1" dirty="0"/>
              <a:t>Walkthrough:</a:t>
            </a:r>
          </a:p>
          <a:p>
            <a:pPr marL="171450" indent="-171450">
              <a:buFont typeface="Arial" panose="020B0604020202020204" pitchFamily="34" charset="0"/>
              <a:buChar char="•"/>
            </a:pPr>
            <a:r>
              <a:rPr lang="en-US" dirty="0"/>
              <a:t>Highlight the </a:t>
            </a:r>
            <a:r>
              <a:rPr lang="en-US" dirty="0" err="1"/>
              <a:t>componentDidUpdate</a:t>
            </a:r>
            <a:r>
              <a:rPr lang="en-US" dirty="0"/>
              <a:t> method in the code.</a:t>
            </a:r>
          </a:p>
          <a:p>
            <a:pPr marL="171450" indent="-171450">
              <a:buFont typeface="Arial" panose="020B0604020202020204" pitchFamily="34" charset="0"/>
              <a:buChar char="•"/>
            </a:pPr>
            <a:r>
              <a:rPr lang="en-US" dirty="0"/>
              <a:t>Show how it ensures that new data is fetched only when there's a change in the </a:t>
            </a:r>
            <a:r>
              <a:rPr lang="en-US" dirty="0" err="1"/>
              <a:t>userId</a:t>
            </a:r>
            <a:r>
              <a:rPr lang="en-US" dirty="0"/>
              <a:t> prop.</a:t>
            </a:r>
          </a:p>
          <a:p>
            <a:r>
              <a:rPr lang="en-US" b="1" dirty="0"/>
              <a:t>Best Practices:</a:t>
            </a:r>
          </a:p>
          <a:p>
            <a:pPr marL="171450" indent="-171450">
              <a:buFont typeface="Arial" panose="020B0604020202020204" pitchFamily="34" charset="0"/>
              <a:buChar char="•"/>
            </a:pPr>
            <a:r>
              <a:rPr lang="en-US" dirty="0"/>
              <a:t>Always include conditional checks within </a:t>
            </a:r>
            <a:r>
              <a:rPr lang="en-US" dirty="0" err="1"/>
              <a:t>componentDidUpdate</a:t>
            </a:r>
            <a:r>
              <a:rPr lang="en-US" dirty="0"/>
              <a:t> to determine if the necessary updates should occur.</a:t>
            </a:r>
          </a:p>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73</a:t>
            </a:fld>
            <a:endParaRPr lang="en-US" dirty="0"/>
          </a:p>
        </p:txBody>
      </p:sp>
    </p:spTree>
    <p:extLst>
      <p:ext uri="{BB962C8B-B14F-4D97-AF65-F5344CB8AC3E}">
        <p14:creationId xmlns:p14="http://schemas.microsoft.com/office/powerpoint/2010/main" val="421826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p>
          <a:p>
            <a:pPr marL="171450" indent="-171450">
              <a:buFont typeface="Arial" panose="020B0604020202020204" pitchFamily="34" charset="0"/>
              <a:buChar char="•"/>
            </a:pPr>
            <a:r>
              <a:rPr lang="en-US" dirty="0"/>
              <a:t>Describe </a:t>
            </a:r>
            <a:r>
              <a:rPr lang="en-US" dirty="0" err="1"/>
              <a:t>componentWillUnmount</a:t>
            </a:r>
            <a:r>
              <a:rPr lang="en-US" dirty="0"/>
              <a:t> as the lifecycle method called just before a component is unmounted and destroyed.</a:t>
            </a:r>
          </a:p>
          <a:p>
            <a:r>
              <a:rPr lang="en-US" b="1" dirty="0"/>
              <a:t>Use-Case Scenario:</a:t>
            </a:r>
          </a:p>
          <a:p>
            <a:pPr marL="171450" indent="-171450">
              <a:buFont typeface="Arial" panose="020B0604020202020204" pitchFamily="34" charset="0"/>
              <a:buChar char="•"/>
            </a:pPr>
            <a:r>
              <a:rPr lang="en-US" dirty="0"/>
              <a:t>In the example, the component adds a resize event listener in </a:t>
            </a:r>
            <a:r>
              <a:rPr lang="en-US" dirty="0" err="1"/>
              <a:t>componentDidMount</a:t>
            </a:r>
            <a:r>
              <a:rPr lang="en-US" dirty="0"/>
              <a:t> to track window size changes.</a:t>
            </a:r>
          </a:p>
          <a:p>
            <a:pPr marL="171450" indent="-171450">
              <a:buFont typeface="Arial" panose="020B0604020202020204" pitchFamily="34" charset="0"/>
              <a:buChar char="•"/>
            </a:pPr>
            <a:r>
              <a:rPr lang="en-US" dirty="0"/>
              <a:t>To prevent memory leaks and unintended behavior, the event listener is removed in </a:t>
            </a:r>
            <a:r>
              <a:rPr lang="en-US" dirty="0" err="1"/>
              <a:t>componentWillUnmount</a:t>
            </a:r>
            <a:r>
              <a:rPr lang="en-US" dirty="0"/>
              <a:t>.</a:t>
            </a:r>
          </a:p>
          <a:p>
            <a:r>
              <a:rPr lang="en-US" b="1" dirty="0"/>
              <a:t>Key Points:</a:t>
            </a:r>
          </a:p>
          <a:p>
            <a:pPr marL="171450" indent="-171450">
              <a:buFont typeface="Arial" panose="020B0604020202020204" pitchFamily="34" charset="0"/>
              <a:buChar char="•"/>
            </a:pPr>
            <a:r>
              <a:rPr lang="en-US" dirty="0"/>
              <a:t>Cleanup Tasks: Essential for removing event listeners, cancelling network requests, or clearing timers.</a:t>
            </a:r>
          </a:p>
          <a:p>
            <a:pPr marL="171450" indent="-171450">
              <a:buFont typeface="Arial" panose="020B0604020202020204" pitchFamily="34" charset="0"/>
              <a:buChar char="•"/>
            </a:pPr>
            <a:r>
              <a:rPr lang="en-US" dirty="0"/>
              <a:t>Preventing Memory Leaks: Ensures that no lingering references or listeners remain after the component is removed from the DOM.</a:t>
            </a:r>
          </a:p>
          <a:p>
            <a:r>
              <a:rPr lang="en-US" b="1" dirty="0"/>
              <a:t>Walkthrough:</a:t>
            </a:r>
          </a:p>
          <a:p>
            <a:pPr marL="171450" indent="-171450">
              <a:buFont typeface="Arial" panose="020B0604020202020204" pitchFamily="34" charset="0"/>
              <a:buChar char="•"/>
            </a:pPr>
            <a:r>
              <a:rPr lang="en-US" dirty="0"/>
              <a:t>Highlight the </a:t>
            </a:r>
            <a:r>
              <a:rPr lang="en-US" dirty="0" err="1"/>
              <a:t>componentWillUnmount</a:t>
            </a:r>
            <a:r>
              <a:rPr lang="en-US" dirty="0"/>
              <a:t> method in the code.</a:t>
            </a:r>
          </a:p>
          <a:p>
            <a:pPr marL="171450" indent="-171450">
              <a:buFont typeface="Arial" panose="020B0604020202020204" pitchFamily="34" charset="0"/>
              <a:buChar char="•"/>
            </a:pPr>
            <a:r>
              <a:rPr lang="en-US" dirty="0"/>
              <a:t>Explain how failing to remove the event listener could lead to memory leaks or unexpected errors if the component is re-mounted.</a:t>
            </a:r>
          </a:p>
          <a:p>
            <a:r>
              <a:rPr lang="en-US" b="1" dirty="0"/>
              <a:t>Best Practices:</a:t>
            </a:r>
          </a:p>
          <a:p>
            <a:pPr marL="171450" indent="-171450">
              <a:buFont typeface="Arial" panose="020B0604020202020204" pitchFamily="34" charset="0"/>
              <a:buChar char="•"/>
            </a:pPr>
            <a:r>
              <a:rPr lang="en-US" dirty="0"/>
              <a:t>Always perform cleanup for any subscriptions or listeners added in </a:t>
            </a:r>
            <a:r>
              <a:rPr lang="en-US" dirty="0" err="1"/>
              <a:t>componentDidMount</a:t>
            </a:r>
            <a:r>
              <a:rPr lang="en-US" dirty="0"/>
              <a:t>.</a:t>
            </a:r>
          </a:p>
          <a:p>
            <a:pPr marL="171450" indent="-171450">
              <a:buFont typeface="Arial" panose="020B0604020202020204" pitchFamily="34" charset="0"/>
              <a:buChar char="•"/>
            </a:pPr>
            <a:r>
              <a:rPr lang="en-US" dirty="0"/>
              <a:t>Use </a:t>
            </a:r>
            <a:r>
              <a:rPr lang="en-US" dirty="0" err="1"/>
              <a:t>componentWillUnmount</a:t>
            </a:r>
            <a:r>
              <a:rPr lang="en-US" dirty="0"/>
              <a:t> for any teardown logic required by the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74</a:t>
            </a:fld>
            <a:endParaRPr lang="en-US" dirty="0"/>
          </a:p>
        </p:txBody>
      </p:sp>
    </p:spTree>
    <p:extLst>
      <p:ext uri="{BB962C8B-B14F-4D97-AF65-F5344CB8AC3E}">
        <p14:creationId xmlns:p14="http://schemas.microsoft.com/office/powerpoint/2010/main" val="3091877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p>
          <a:p>
            <a:pPr marL="171450" indent="-171450">
              <a:buFont typeface="Arial" panose="020B0604020202020204" pitchFamily="34" charset="0"/>
              <a:buChar char="•"/>
            </a:pPr>
            <a:r>
              <a:rPr lang="en-US" dirty="0"/>
              <a:t>Describe </a:t>
            </a:r>
            <a:r>
              <a:rPr lang="en-US" dirty="0" err="1"/>
              <a:t>componentWillUnmount</a:t>
            </a:r>
            <a:r>
              <a:rPr lang="en-US" dirty="0"/>
              <a:t> as the lifecycle method called just before a component is unmounted and destroyed.</a:t>
            </a:r>
          </a:p>
          <a:p>
            <a:r>
              <a:rPr lang="en-US" b="1" dirty="0"/>
              <a:t>Use-Case Scenario:</a:t>
            </a:r>
          </a:p>
          <a:p>
            <a:pPr marL="171450" indent="-171450">
              <a:buFont typeface="Arial" panose="020B0604020202020204" pitchFamily="34" charset="0"/>
              <a:buChar char="•"/>
            </a:pPr>
            <a:r>
              <a:rPr lang="en-US" dirty="0"/>
              <a:t>In the example, the component adds a resize event listener in </a:t>
            </a:r>
            <a:r>
              <a:rPr lang="en-US" dirty="0" err="1"/>
              <a:t>componentDidMount</a:t>
            </a:r>
            <a:r>
              <a:rPr lang="en-US" dirty="0"/>
              <a:t> to track window size changes.</a:t>
            </a:r>
          </a:p>
          <a:p>
            <a:pPr marL="171450" indent="-171450">
              <a:buFont typeface="Arial" panose="020B0604020202020204" pitchFamily="34" charset="0"/>
              <a:buChar char="•"/>
            </a:pPr>
            <a:r>
              <a:rPr lang="en-US" dirty="0"/>
              <a:t>To prevent memory leaks and unintended behavior, the event listener is removed in </a:t>
            </a:r>
            <a:r>
              <a:rPr lang="en-US" dirty="0" err="1"/>
              <a:t>componentWillUnmount</a:t>
            </a:r>
            <a:r>
              <a:rPr lang="en-US" dirty="0"/>
              <a:t>.</a:t>
            </a:r>
          </a:p>
          <a:p>
            <a:r>
              <a:rPr lang="en-US" b="1" dirty="0"/>
              <a:t>Key Points:</a:t>
            </a:r>
          </a:p>
          <a:p>
            <a:pPr marL="171450" indent="-171450">
              <a:buFont typeface="Arial" panose="020B0604020202020204" pitchFamily="34" charset="0"/>
              <a:buChar char="•"/>
            </a:pPr>
            <a:r>
              <a:rPr lang="en-US" dirty="0"/>
              <a:t>Cleanup Tasks: Essential for removing event listeners, cancelling network requests, or clearing timers.</a:t>
            </a:r>
          </a:p>
          <a:p>
            <a:pPr marL="171450" indent="-171450">
              <a:buFont typeface="Arial" panose="020B0604020202020204" pitchFamily="34" charset="0"/>
              <a:buChar char="•"/>
            </a:pPr>
            <a:r>
              <a:rPr lang="en-US" dirty="0"/>
              <a:t>Preventing Memory Leaks: Ensures that no lingering references or listeners remain after the component is removed from the DOM.</a:t>
            </a:r>
          </a:p>
          <a:p>
            <a:r>
              <a:rPr lang="en-US" b="1" dirty="0"/>
              <a:t>Walkthrough:</a:t>
            </a:r>
          </a:p>
          <a:p>
            <a:pPr marL="171450" indent="-171450">
              <a:buFont typeface="Arial" panose="020B0604020202020204" pitchFamily="34" charset="0"/>
              <a:buChar char="•"/>
            </a:pPr>
            <a:r>
              <a:rPr lang="en-US" dirty="0"/>
              <a:t>Highlight the </a:t>
            </a:r>
            <a:r>
              <a:rPr lang="en-US" dirty="0" err="1"/>
              <a:t>componentWillUnmount</a:t>
            </a:r>
            <a:r>
              <a:rPr lang="en-US" dirty="0"/>
              <a:t> method in the code.</a:t>
            </a:r>
          </a:p>
          <a:p>
            <a:pPr marL="171450" indent="-171450">
              <a:buFont typeface="Arial" panose="020B0604020202020204" pitchFamily="34" charset="0"/>
              <a:buChar char="•"/>
            </a:pPr>
            <a:r>
              <a:rPr lang="en-US" dirty="0"/>
              <a:t>Explain how failing to remove the event listener could lead to memory leaks or unexpected errors if the component is re-mounted.</a:t>
            </a:r>
          </a:p>
          <a:p>
            <a:r>
              <a:rPr lang="en-US" b="1" dirty="0"/>
              <a:t>Best Practices:</a:t>
            </a:r>
          </a:p>
          <a:p>
            <a:pPr marL="171450" indent="-171450">
              <a:buFont typeface="Arial" panose="020B0604020202020204" pitchFamily="34" charset="0"/>
              <a:buChar char="•"/>
            </a:pPr>
            <a:r>
              <a:rPr lang="en-US" dirty="0"/>
              <a:t>Always perform cleanup for any subscriptions or listeners added in </a:t>
            </a:r>
            <a:r>
              <a:rPr lang="en-US" dirty="0" err="1"/>
              <a:t>componentDidMount</a:t>
            </a:r>
            <a:r>
              <a:rPr lang="en-US" dirty="0"/>
              <a:t>.</a:t>
            </a:r>
          </a:p>
          <a:p>
            <a:pPr marL="171450" indent="-171450">
              <a:buFont typeface="Arial" panose="020B0604020202020204" pitchFamily="34" charset="0"/>
              <a:buChar char="•"/>
            </a:pPr>
            <a:r>
              <a:rPr lang="en-US" dirty="0"/>
              <a:t>Use </a:t>
            </a:r>
            <a:r>
              <a:rPr lang="en-US" dirty="0" err="1"/>
              <a:t>componentWillUnmount</a:t>
            </a:r>
            <a:r>
              <a:rPr lang="en-US" dirty="0"/>
              <a:t> for any teardown logic required by the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75</a:t>
            </a:fld>
            <a:endParaRPr lang="en-US" dirty="0"/>
          </a:p>
        </p:txBody>
      </p:sp>
    </p:spTree>
    <p:extLst>
      <p:ext uri="{BB962C8B-B14F-4D97-AF65-F5344CB8AC3E}">
        <p14:creationId xmlns:p14="http://schemas.microsoft.com/office/powerpoint/2010/main" val="12183034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Introduce the concept of form handling in React, distinguishing between controlled and uncontrolled components. Emphasize the advantages of using controlled components for better state management and validation. Walk through a basic form example, explaining how user input is managed through React state.</a:t>
            </a:r>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77</a:t>
            </a:fld>
            <a:endParaRPr lang="en-US" dirty="0"/>
          </a:p>
        </p:txBody>
      </p:sp>
    </p:spTree>
    <p:extLst>
      <p:ext uri="{BB962C8B-B14F-4D97-AF65-F5344CB8AC3E}">
        <p14:creationId xmlns:p14="http://schemas.microsoft.com/office/powerpoint/2010/main" val="2777567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 various form validation techniques in React, focusing on client-side validation for immediate user feedback. Present different validation methods, such as inline and on-submit validation, and illustrate common validation rules. Use the provided example to demonstrate basic email validation, explaining how to provide user feedback upon validation failure.</a:t>
            </a:r>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78</a:t>
            </a:fld>
            <a:endParaRPr lang="en-US" dirty="0"/>
          </a:p>
        </p:txBody>
      </p:sp>
    </p:spTree>
    <p:extLst>
      <p:ext uri="{BB962C8B-B14F-4D97-AF65-F5344CB8AC3E}">
        <p14:creationId xmlns:p14="http://schemas.microsoft.com/office/powerpoint/2010/main" val="12806174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scenarios where each type is appropriate, emphasizing the benefits of controlled components in React.</a:t>
            </a:r>
          </a:p>
        </p:txBody>
      </p:sp>
      <p:sp>
        <p:nvSpPr>
          <p:cNvPr id="4" name="Slide Number Placeholder 3"/>
          <p:cNvSpPr>
            <a:spLocks noGrp="1"/>
          </p:cNvSpPr>
          <p:nvPr>
            <p:ph type="sldNum" sz="quarter" idx="5"/>
          </p:nvPr>
        </p:nvSpPr>
        <p:spPr/>
        <p:txBody>
          <a:bodyPr/>
          <a:lstStyle/>
          <a:p>
            <a:fld id="{0FBDF500-FE05-4D50-AB42-37EDEB80A66C}" type="slidenum">
              <a:rPr lang="en-US" smtClean="0"/>
              <a:t>79</a:t>
            </a:fld>
            <a:endParaRPr lang="en-US" dirty="0"/>
          </a:p>
        </p:txBody>
      </p:sp>
    </p:spTree>
    <p:extLst>
      <p:ext uri="{BB962C8B-B14F-4D97-AF65-F5344CB8AC3E}">
        <p14:creationId xmlns:p14="http://schemas.microsoft.com/office/powerpoint/2010/main" val="1487699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80</a:t>
            </a:fld>
            <a:endParaRPr lang="en-US" dirty="0"/>
          </a:p>
        </p:txBody>
      </p:sp>
    </p:spTree>
    <p:extLst>
      <p:ext uri="{BB962C8B-B14F-4D97-AF65-F5344CB8AC3E}">
        <p14:creationId xmlns:p14="http://schemas.microsoft.com/office/powerpoint/2010/main" val="4259778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Working with uncontrolled components - App</a:t>
            </a:r>
          </a:p>
        </p:txBody>
      </p:sp>
      <p:sp>
        <p:nvSpPr>
          <p:cNvPr id="4" name="Slide Number Placeholder 3"/>
          <p:cNvSpPr>
            <a:spLocks noGrp="1"/>
          </p:cNvSpPr>
          <p:nvPr>
            <p:ph type="sldNum" sz="quarter" idx="5"/>
          </p:nvPr>
        </p:nvSpPr>
        <p:spPr/>
        <p:txBody>
          <a:bodyPr/>
          <a:lstStyle/>
          <a:p>
            <a:fld id="{0FBDF500-FE05-4D50-AB42-37EDEB80A66C}" type="slidenum">
              <a:rPr lang="en-US" smtClean="0"/>
              <a:t>81</a:t>
            </a:fld>
            <a:endParaRPr lang="en-US" dirty="0"/>
          </a:p>
        </p:txBody>
      </p:sp>
    </p:spTree>
    <p:extLst>
      <p:ext uri="{BB962C8B-B14F-4D97-AF65-F5344CB8AC3E}">
        <p14:creationId xmlns:p14="http://schemas.microsoft.com/office/powerpoint/2010/main" val="159622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Creating controlled form elements - App</a:t>
            </a:r>
          </a:p>
        </p:txBody>
      </p:sp>
      <p:sp>
        <p:nvSpPr>
          <p:cNvPr id="4" name="Slide Number Placeholder 3"/>
          <p:cNvSpPr>
            <a:spLocks noGrp="1"/>
          </p:cNvSpPr>
          <p:nvPr>
            <p:ph type="sldNum" sz="quarter" idx="5"/>
          </p:nvPr>
        </p:nvSpPr>
        <p:spPr/>
        <p:txBody>
          <a:bodyPr/>
          <a:lstStyle/>
          <a:p>
            <a:fld id="{0FBDF500-FE05-4D50-AB42-37EDEB80A66C}" type="slidenum">
              <a:rPr lang="en-US" smtClean="0"/>
              <a:t>82</a:t>
            </a:fld>
            <a:endParaRPr lang="en-US" dirty="0"/>
          </a:p>
        </p:txBody>
      </p:sp>
    </p:spTree>
    <p:extLst>
      <p:ext uri="{BB962C8B-B14F-4D97-AF65-F5344CB8AC3E}">
        <p14:creationId xmlns:p14="http://schemas.microsoft.com/office/powerpoint/2010/main" val="3003399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Building a custom Hook - App</a:t>
            </a:r>
          </a:p>
        </p:txBody>
      </p:sp>
      <p:sp>
        <p:nvSpPr>
          <p:cNvPr id="4" name="Slide Number Placeholder 3"/>
          <p:cNvSpPr>
            <a:spLocks noGrp="1"/>
          </p:cNvSpPr>
          <p:nvPr>
            <p:ph type="sldNum" sz="quarter" idx="5"/>
          </p:nvPr>
        </p:nvSpPr>
        <p:spPr/>
        <p:txBody>
          <a:bodyPr/>
          <a:lstStyle/>
          <a:p>
            <a:fld id="{0FBDF500-FE05-4D50-AB42-37EDEB80A66C}" type="slidenum">
              <a:rPr lang="en-US" smtClean="0"/>
              <a:t>83</a:t>
            </a:fld>
            <a:endParaRPr lang="en-US" dirty="0"/>
          </a:p>
        </p:txBody>
      </p:sp>
    </p:spTree>
    <p:extLst>
      <p:ext uri="{BB962C8B-B14F-4D97-AF65-F5344CB8AC3E}">
        <p14:creationId xmlns:p14="http://schemas.microsoft.com/office/powerpoint/2010/main" val="181813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 fundamental differences between libraries and frameworks to help trainees understand where React fits in the JavaScript ecosystem. Explain that a library like React provides specific functionalities (e.g., building UI components) that developers can call upon as needed, offering greater flexibility. In contrast, a framework like Angular offers a complete solution that dictates the overall structure and workflow of the application, providing more built-in features but with less flexibility. Use examples to illustrate how libraries and frameworks are used in real-world projects, emphasizing the advantages and trade-offs of each approach.</a:t>
            </a:r>
          </a:p>
        </p:txBody>
      </p:sp>
      <p:sp>
        <p:nvSpPr>
          <p:cNvPr id="4" name="Slide Number Placeholder 3"/>
          <p:cNvSpPr>
            <a:spLocks noGrp="1"/>
          </p:cNvSpPr>
          <p:nvPr>
            <p:ph type="sldNum" sz="quarter" idx="5"/>
          </p:nvPr>
        </p:nvSpPr>
        <p:spPr/>
        <p:txBody>
          <a:bodyPr/>
          <a:lstStyle/>
          <a:p>
            <a:fld id="{0FBDF500-FE05-4D50-AB42-37EDEB80A66C}" type="slidenum">
              <a:rPr lang="en-US" smtClean="0"/>
              <a:t>11</a:t>
            </a:fld>
            <a:endParaRPr lang="en-US" dirty="0"/>
          </a:p>
        </p:txBody>
      </p:sp>
    </p:spTree>
    <p:extLst>
      <p:ext uri="{BB962C8B-B14F-4D97-AF65-F5344CB8AC3E}">
        <p14:creationId xmlns:p14="http://schemas.microsoft.com/office/powerpoint/2010/main" val="37927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 distinction between state and props, and how they facilitate data flow within a React application.</a:t>
            </a:r>
          </a:p>
        </p:txBody>
      </p:sp>
      <p:sp>
        <p:nvSpPr>
          <p:cNvPr id="4" name="Slide Number Placeholder 3"/>
          <p:cNvSpPr>
            <a:spLocks noGrp="1"/>
          </p:cNvSpPr>
          <p:nvPr>
            <p:ph type="sldNum" sz="quarter" idx="5"/>
          </p:nvPr>
        </p:nvSpPr>
        <p:spPr/>
        <p:txBody>
          <a:bodyPr/>
          <a:lstStyle/>
          <a:p>
            <a:fld id="{0FBDF500-FE05-4D50-AB42-37EDEB80A66C}" type="slidenum">
              <a:rPr lang="en-US" smtClean="0"/>
              <a:t>84</a:t>
            </a:fld>
            <a:endParaRPr lang="en-US" dirty="0"/>
          </a:p>
        </p:txBody>
      </p:sp>
    </p:spTree>
    <p:extLst>
      <p:ext uri="{BB962C8B-B14F-4D97-AF65-F5344CB8AC3E}">
        <p14:creationId xmlns:p14="http://schemas.microsoft.com/office/powerpoint/2010/main" val="13835293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asynchronous operations in React and why they are essential for building responsive applications. Discuss common tasks that require asynchronous handling, such as data fetching and user interactions. Introduce the tools and methods available in React for managing asynchronous operations, including Promises, async/await, lifecycle methods, and hooks.</a:t>
            </a:r>
          </a:p>
        </p:txBody>
      </p:sp>
      <p:sp>
        <p:nvSpPr>
          <p:cNvPr id="4" name="Slide Number Placeholder 3"/>
          <p:cNvSpPr>
            <a:spLocks noGrp="1"/>
          </p:cNvSpPr>
          <p:nvPr>
            <p:ph type="sldNum" sz="quarter" idx="5"/>
          </p:nvPr>
        </p:nvSpPr>
        <p:spPr/>
        <p:txBody>
          <a:bodyPr/>
          <a:lstStyle/>
          <a:p>
            <a:fld id="{0FBDF500-FE05-4D50-AB42-37EDEB80A66C}" type="slidenum">
              <a:rPr lang="en-US" smtClean="0"/>
              <a:t>86</a:t>
            </a:fld>
            <a:endParaRPr lang="en-US" dirty="0"/>
          </a:p>
        </p:txBody>
      </p:sp>
    </p:spTree>
    <p:extLst>
      <p:ext uri="{BB962C8B-B14F-4D97-AF65-F5344CB8AC3E}">
        <p14:creationId xmlns:p14="http://schemas.microsoft.com/office/powerpoint/2010/main" val="895718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how to fetch data asynchronously within functional components using the </a:t>
            </a:r>
            <a:r>
              <a:rPr lang="en-US" dirty="0" err="1"/>
              <a:t>useEffect</a:t>
            </a:r>
            <a:r>
              <a:rPr lang="en-US" dirty="0"/>
              <a:t> hook combined with async/await syntax. Explain the importance of handling loading states and errors to provide a smooth user experience. Walk through the example, highlighting how data is fetched, stored in state, and rendered once available.</a:t>
            </a:r>
          </a:p>
        </p:txBody>
      </p:sp>
      <p:sp>
        <p:nvSpPr>
          <p:cNvPr id="4" name="Slide Number Placeholder 3"/>
          <p:cNvSpPr>
            <a:spLocks noGrp="1"/>
          </p:cNvSpPr>
          <p:nvPr>
            <p:ph type="sldNum" sz="quarter" idx="5"/>
          </p:nvPr>
        </p:nvSpPr>
        <p:spPr/>
        <p:txBody>
          <a:bodyPr/>
          <a:lstStyle/>
          <a:p>
            <a:fld id="{0FBDF500-FE05-4D50-AB42-37EDEB80A66C}" type="slidenum">
              <a:rPr lang="en-US" smtClean="0"/>
              <a:t>87</a:t>
            </a:fld>
            <a:endParaRPr lang="en-US" dirty="0"/>
          </a:p>
        </p:txBody>
      </p:sp>
    </p:spTree>
    <p:extLst>
      <p:ext uri="{BB962C8B-B14F-4D97-AF65-F5344CB8AC3E}">
        <p14:creationId xmlns:p14="http://schemas.microsoft.com/office/powerpoint/2010/main" val="33635372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handle asynchronous operations in class components using Promises within the </a:t>
            </a:r>
            <a:r>
              <a:rPr lang="en-US" dirty="0" err="1"/>
              <a:t>componentDidMount</a:t>
            </a:r>
            <a:r>
              <a:rPr lang="en-US" dirty="0"/>
              <a:t> lifecycle method. Compare this approach with the functional component example, highlighting the differences in syntax and lifecycle management between class and functional components.</a:t>
            </a:r>
          </a:p>
        </p:txBody>
      </p:sp>
      <p:sp>
        <p:nvSpPr>
          <p:cNvPr id="4" name="Slide Number Placeholder 3"/>
          <p:cNvSpPr>
            <a:spLocks noGrp="1"/>
          </p:cNvSpPr>
          <p:nvPr>
            <p:ph type="sldNum" sz="quarter" idx="5"/>
          </p:nvPr>
        </p:nvSpPr>
        <p:spPr/>
        <p:txBody>
          <a:bodyPr/>
          <a:lstStyle/>
          <a:p>
            <a:fld id="{0FBDF500-FE05-4D50-AB42-37EDEB80A66C}" type="slidenum">
              <a:rPr lang="en-US" smtClean="0"/>
              <a:t>88</a:t>
            </a:fld>
            <a:endParaRPr lang="en-US" dirty="0"/>
          </a:p>
        </p:txBody>
      </p:sp>
    </p:spTree>
    <p:extLst>
      <p:ext uri="{BB962C8B-B14F-4D97-AF65-F5344CB8AC3E}">
        <p14:creationId xmlns:p14="http://schemas.microsoft.com/office/powerpoint/2010/main" val="386874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Fetching data with Hooks</a:t>
            </a:r>
          </a:p>
        </p:txBody>
      </p:sp>
      <p:sp>
        <p:nvSpPr>
          <p:cNvPr id="4" name="Slide Number Placeholder 3"/>
          <p:cNvSpPr>
            <a:spLocks noGrp="1"/>
          </p:cNvSpPr>
          <p:nvPr>
            <p:ph type="sldNum" sz="quarter" idx="5"/>
          </p:nvPr>
        </p:nvSpPr>
        <p:spPr/>
        <p:txBody>
          <a:bodyPr/>
          <a:lstStyle/>
          <a:p>
            <a:fld id="{0FBDF500-FE05-4D50-AB42-37EDEB80A66C}" type="slidenum">
              <a:rPr lang="en-US" smtClean="0"/>
              <a:t>89</a:t>
            </a:fld>
            <a:endParaRPr lang="en-US" dirty="0"/>
          </a:p>
        </p:txBody>
      </p:sp>
    </p:spTree>
    <p:extLst>
      <p:ext uri="{BB962C8B-B14F-4D97-AF65-F5344CB8AC3E}">
        <p14:creationId xmlns:p14="http://schemas.microsoft.com/office/powerpoint/2010/main" val="1245103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2-Displaying data from an API</a:t>
            </a:r>
          </a:p>
        </p:txBody>
      </p:sp>
      <p:sp>
        <p:nvSpPr>
          <p:cNvPr id="4" name="Slide Number Placeholder 3"/>
          <p:cNvSpPr>
            <a:spLocks noGrp="1"/>
          </p:cNvSpPr>
          <p:nvPr>
            <p:ph type="sldNum" sz="quarter" idx="5"/>
          </p:nvPr>
        </p:nvSpPr>
        <p:spPr/>
        <p:txBody>
          <a:bodyPr/>
          <a:lstStyle/>
          <a:p>
            <a:fld id="{0FBDF500-FE05-4D50-AB42-37EDEB80A66C}" type="slidenum">
              <a:rPr lang="en-US" smtClean="0"/>
              <a:t>90</a:t>
            </a:fld>
            <a:endParaRPr lang="en-US" dirty="0"/>
          </a:p>
        </p:txBody>
      </p:sp>
    </p:spTree>
    <p:extLst>
      <p:ext uri="{BB962C8B-B14F-4D97-AF65-F5344CB8AC3E}">
        <p14:creationId xmlns:p14="http://schemas.microsoft.com/office/powerpoint/2010/main" val="2235670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3-Handling loading states</a:t>
            </a:r>
          </a:p>
        </p:txBody>
      </p:sp>
      <p:sp>
        <p:nvSpPr>
          <p:cNvPr id="4" name="Slide Number Placeholder 3"/>
          <p:cNvSpPr>
            <a:spLocks noGrp="1"/>
          </p:cNvSpPr>
          <p:nvPr>
            <p:ph type="sldNum" sz="quarter" idx="5"/>
          </p:nvPr>
        </p:nvSpPr>
        <p:spPr/>
        <p:txBody>
          <a:bodyPr/>
          <a:lstStyle/>
          <a:p>
            <a:fld id="{0FBDF500-FE05-4D50-AB42-37EDEB80A66C}" type="slidenum">
              <a:rPr lang="en-US" smtClean="0"/>
              <a:t>91</a:t>
            </a:fld>
            <a:endParaRPr lang="en-US" dirty="0"/>
          </a:p>
        </p:txBody>
      </p:sp>
    </p:spTree>
    <p:extLst>
      <p:ext uri="{BB962C8B-B14F-4D97-AF65-F5344CB8AC3E}">
        <p14:creationId xmlns:p14="http://schemas.microsoft.com/office/powerpoint/2010/main" val="4458829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4-Fetching data with </a:t>
            </a:r>
            <a:r>
              <a:rPr lang="en-US" dirty="0" err="1"/>
              <a:t>GraphQL</a:t>
            </a:r>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92</a:t>
            </a:fld>
            <a:endParaRPr lang="en-US" dirty="0"/>
          </a:p>
        </p:txBody>
      </p:sp>
    </p:spTree>
    <p:extLst>
      <p:ext uri="{BB962C8B-B14F-4D97-AF65-F5344CB8AC3E}">
        <p14:creationId xmlns:p14="http://schemas.microsoft.com/office/powerpoint/2010/main" val="35760266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4-Fetching data with </a:t>
            </a:r>
            <a:r>
              <a:rPr lang="en-US" dirty="0" err="1"/>
              <a:t>GraphQL</a:t>
            </a:r>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93</a:t>
            </a:fld>
            <a:endParaRPr lang="en-US" dirty="0"/>
          </a:p>
        </p:txBody>
      </p:sp>
    </p:spTree>
    <p:extLst>
      <p:ext uri="{BB962C8B-B14F-4D97-AF65-F5344CB8AC3E}">
        <p14:creationId xmlns:p14="http://schemas.microsoft.com/office/powerpoint/2010/main" val="25448094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5-Working with render props</a:t>
            </a:r>
          </a:p>
        </p:txBody>
      </p:sp>
      <p:sp>
        <p:nvSpPr>
          <p:cNvPr id="4" name="Slide Number Placeholder 3"/>
          <p:cNvSpPr>
            <a:spLocks noGrp="1"/>
          </p:cNvSpPr>
          <p:nvPr>
            <p:ph type="sldNum" sz="quarter" idx="5"/>
          </p:nvPr>
        </p:nvSpPr>
        <p:spPr/>
        <p:txBody>
          <a:bodyPr/>
          <a:lstStyle/>
          <a:p>
            <a:fld id="{0FBDF500-FE05-4D50-AB42-37EDEB80A66C}" type="slidenum">
              <a:rPr lang="en-US" smtClean="0"/>
              <a:t>94</a:t>
            </a:fld>
            <a:endParaRPr lang="en-US" dirty="0"/>
          </a:p>
        </p:txBody>
      </p:sp>
    </p:spTree>
    <p:extLst>
      <p:ext uri="{BB962C8B-B14F-4D97-AF65-F5344CB8AC3E}">
        <p14:creationId xmlns:p14="http://schemas.microsoft.com/office/powerpoint/2010/main" val="292953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 fundamental differences between libraries and frameworks to help trainees understand where React fits in the JavaScript ecosystem. Explain that a library like React provides specific functionalities (e.g., building UI components) that developers can call upon as needed, offering greater flexibility. In contrast, a framework like Angular offers a complete solution that dictates the overall structure and workflow of the application, providing more built-in features but with less flexibility. Use examples to illustrate how libraries and frameworks are used in real-world projects, emphasizing the advantages and trade-offs of each approach.</a:t>
            </a:r>
          </a:p>
        </p:txBody>
      </p:sp>
      <p:sp>
        <p:nvSpPr>
          <p:cNvPr id="4" name="Slide Number Placeholder 3"/>
          <p:cNvSpPr>
            <a:spLocks noGrp="1"/>
          </p:cNvSpPr>
          <p:nvPr>
            <p:ph type="sldNum" sz="quarter" idx="5"/>
          </p:nvPr>
        </p:nvSpPr>
        <p:spPr/>
        <p:txBody>
          <a:bodyPr/>
          <a:lstStyle/>
          <a:p>
            <a:fld id="{0FBDF500-FE05-4D50-AB42-37EDEB80A66C}" type="slidenum">
              <a:rPr lang="en-US" smtClean="0"/>
              <a:t>12</a:t>
            </a:fld>
            <a:endParaRPr lang="en-US" dirty="0"/>
          </a:p>
        </p:txBody>
      </p:sp>
    </p:spTree>
    <p:extLst>
      <p:ext uri="{BB962C8B-B14F-4D97-AF65-F5344CB8AC3E}">
        <p14:creationId xmlns:p14="http://schemas.microsoft.com/office/powerpoint/2010/main" val="4201351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 distinction between state and props, and how they facilitate data flow within a React application.</a:t>
            </a:r>
          </a:p>
        </p:txBody>
      </p:sp>
      <p:sp>
        <p:nvSpPr>
          <p:cNvPr id="4" name="Slide Number Placeholder 3"/>
          <p:cNvSpPr>
            <a:spLocks noGrp="1"/>
          </p:cNvSpPr>
          <p:nvPr>
            <p:ph type="sldNum" sz="quarter" idx="5"/>
          </p:nvPr>
        </p:nvSpPr>
        <p:spPr/>
        <p:txBody>
          <a:bodyPr/>
          <a:lstStyle/>
          <a:p>
            <a:fld id="{0FBDF500-FE05-4D50-AB42-37EDEB80A66C}" type="slidenum">
              <a:rPr lang="en-US" smtClean="0"/>
              <a:t>96</a:t>
            </a:fld>
            <a:endParaRPr lang="en-US" dirty="0"/>
          </a:p>
        </p:txBody>
      </p:sp>
    </p:spTree>
    <p:extLst>
      <p:ext uri="{BB962C8B-B14F-4D97-AF65-F5344CB8AC3E}">
        <p14:creationId xmlns:p14="http://schemas.microsoft.com/office/powerpoint/2010/main" val="42200090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basic setup of React Router within a React application. Explain the roles of </a:t>
            </a:r>
            <a:r>
              <a:rPr lang="en-US" dirty="0" err="1"/>
              <a:t>BrowserRouter</a:t>
            </a:r>
            <a:r>
              <a:rPr lang="en-US" dirty="0"/>
              <a:t>, Route, and Switch components. Use the example to demonstrate how to define routes for different components and handle unmatched routes with a </a:t>
            </a:r>
            <a:r>
              <a:rPr lang="en-US" dirty="0" err="1"/>
              <a:t>NotFound</a:t>
            </a:r>
            <a:r>
              <a:rPr lang="en-US" dirty="0"/>
              <a:t>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97</a:t>
            </a:fld>
            <a:endParaRPr lang="en-US" dirty="0"/>
          </a:p>
        </p:txBody>
      </p:sp>
    </p:spTree>
    <p:extLst>
      <p:ext uri="{BB962C8B-B14F-4D97-AF65-F5344CB8AC3E}">
        <p14:creationId xmlns:p14="http://schemas.microsoft.com/office/powerpoint/2010/main" val="29647975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98</a:t>
            </a:fld>
            <a:endParaRPr lang="en-US" dirty="0"/>
          </a:p>
        </p:txBody>
      </p:sp>
    </p:spTree>
    <p:extLst>
      <p:ext uri="{BB962C8B-B14F-4D97-AF65-F5344CB8AC3E}">
        <p14:creationId xmlns:p14="http://schemas.microsoft.com/office/powerpoint/2010/main" val="13151596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99</a:t>
            </a:fld>
            <a:endParaRPr lang="en-US" dirty="0"/>
          </a:p>
        </p:txBody>
      </p:sp>
    </p:spTree>
    <p:extLst>
      <p:ext uri="{BB962C8B-B14F-4D97-AF65-F5344CB8AC3E}">
        <p14:creationId xmlns:p14="http://schemas.microsoft.com/office/powerpoint/2010/main" val="34222733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100</a:t>
            </a:fld>
            <a:endParaRPr lang="en-US" dirty="0"/>
          </a:p>
        </p:txBody>
      </p:sp>
    </p:spTree>
    <p:extLst>
      <p:ext uri="{BB962C8B-B14F-4D97-AF65-F5344CB8AC3E}">
        <p14:creationId xmlns:p14="http://schemas.microsoft.com/office/powerpoint/2010/main" val="1032668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101</a:t>
            </a:fld>
            <a:endParaRPr lang="en-US" dirty="0"/>
          </a:p>
        </p:txBody>
      </p:sp>
    </p:spTree>
    <p:extLst>
      <p:ext uri="{BB962C8B-B14F-4D97-AF65-F5344CB8AC3E}">
        <p14:creationId xmlns:p14="http://schemas.microsoft.com/office/powerpoint/2010/main" val="11573533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102</a:t>
            </a:fld>
            <a:endParaRPr lang="en-US" dirty="0"/>
          </a:p>
        </p:txBody>
      </p:sp>
    </p:spTree>
    <p:extLst>
      <p:ext uri="{BB962C8B-B14F-4D97-AF65-F5344CB8AC3E}">
        <p14:creationId xmlns:p14="http://schemas.microsoft.com/office/powerpoint/2010/main" val="4857131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navigate between routes using the Link component for declarative navigation and the </a:t>
            </a:r>
            <a:r>
              <a:rPr lang="en-US" dirty="0" err="1"/>
              <a:t>useHistory</a:t>
            </a:r>
            <a:r>
              <a:rPr lang="en-US" dirty="0"/>
              <a:t> hook for programmatic navigation. Use the provided examples to demonstrate both methods, highlighting scenarios where each approach is appropriate.</a:t>
            </a:r>
          </a:p>
        </p:txBody>
      </p:sp>
      <p:sp>
        <p:nvSpPr>
          <p:cNvPr id="4" name="Slide Number Placeholder 3"/>
          <p:cNvSpPr>
            <a:spLocks noGrp="1"/>
          </p:cNvSpPr>
          <p:nvPr>
            <p:ph type="sldNum" sz="quarter" idx="5"/>
          </p:nvPr>
        </p:nvSpPr>
        <p:spPr/>
        <p:txBody>
          <a:bodyPr/>
          <a:lstStyle/>
          <a:p>
            <a:fld id="{0FBDF500-FE05-4D50-AB42-37EDEB80A66C}" type="slidenum">
              <a:rPr lang="en-US" smtClean="0"/>
              <a:t>103</a:t>
            </a:fld>
            <a:endParaRPr lang="en-US" dirty="0"/>
          </a:p>
        </p:txBody>
      </p:sp>
    </p:spTree>
    <p:extLst>
      <p:ext uri="{BB962C8B-B14F-4D97-AF65-F5344CB8AC3E}">
        <p14:creationId xmlns:p14="http://schemas.microsoft.com/office/powerpoint/2010/main" val="3878344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1-Installing React Router v6</a:t>
            </a:r>
          </a:p>
        </p:txBody>
      </p:sp>
      <p:sp>
        <p:nvSpPr>
          <p:cNvPr id="4" name="Slide Number Placeholder 3"/>
          <p:cNvSpPr>
            <a:spLocks noGrp="1"/>
          </p:cNvSpPr>
          <p:nvPr>
            <p:ph type="sldNum" sz="quarter" idx="5"/>
          </p:nvPr>
        </p:nvSpPr>
        <p:spPr/>
        <p:txBody>
          <a:bodyPr/>
          <a:lstStyle/>
          <a:p>
            <a:fld id="{0FBDF500-FE05-4D50-AB42-37EDEB80A66C}" type="slidenum">
              <a:rPr lang="en-US" smtClean="0"/>
              <a:t>104</a:t>
            </a:fld>
            <a:endParaRPr lang="en-US" dirty="0"/>
          </a:p>
        </p:txBody>
      </p:sp>
    </p:spTree>
    <p:extLst>
      <p:ext uri="{BB962C8B-B14F-4D97-AF65-F5344CB8AC3E}">
        <p14:creationId xmlns:p14="http://schemas.microsoft.com/office/powerpoint/2010/main" val="368643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2-Configuring the Router</a:t>
            </a:r>
          </a:p>
        </p:txBody>
      </p:sp>
      <p:sp>
        <p:nvSpPr>
          <p:cNvPr id="4" name="Slide Number Placeholder 3"/>
          <p:cNvSpPr>
            <a:spLocks noGrp="1"/>
          </p:cNvSpPr>
          <p:nvPr>
            <p:ph type="sldNum" sz="quarter" idx="5"/>
          </p:nvPr>
        </p:nvSpPr>
        <p:spPr/>
        <p:txBody>
          <a:bodyPr/>
          <a:lstStyle/>
          <a:p>
            <a:fld id="{0FBDF500-FE05-4D50-AB42-37EDEB80A66C}" type="slidenum">
              <a:rPr lang="en-US" smtClean="0"/>
              <a:t>105</a:t>
            </a:fld>
            <a:endParaRPr lang="en-US" dirty="0"/>
          </a:p>
        </p:txBody>
      </p:sp>
    </p:spTree>
    <p:extLst>
      <p:ext uri="{BB962C8B-B14F-4D97-AF65-F5344CB8AC3E}">
        <p14:creationId xmlns:p14="http://schemas.microsoft.com/office/powerpoint/2010/main" val="375660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Legacy React, highlighting its relevance in learning React fundamentals and its applicability in specific scenarios where modern tooling isn't necessary or available.</a:t>
            </a:r>
          </a:p>
        </p:txBody>
      </p:sp>
      <p:sp>
        <p:nvSpPr>
          <p:cNvPr id="4" name="Slide Number Placeholder 3"/>
          <p:cNvSpPr>
            <a:spLocks noGrp="1"/>
          </p:cNvSpPr>
          <p:nvPr>
            <p:ph type="sldNum" sz="quarter" idx="5"/>
          </p:nvPr>
        </p:nvSpPr>
        <p:spPr/>
        <p:txBody>
          <a:bodyPr/>
          <a:lstStyle/>
          <a:p>
            <a:fld id="{0FBDF500-FE05-4D50-AB42-37EDEB80A66C}" type="slidenum">
              <a:rPr lang="en-US" smtClean="0"/>
              <a:t>19</a:t>
            </a:fld>
            <a:endParaRPr lang="en-US" dirty="0"/>
          </a:p>
        </p:txBody>
      </p:sp>
    </p:spTree>
    <p:extLst>
      <p:ext uri="{BB962C8B-B14F-4D97-AF65-F5344CB8AC3E}">
        <p14:creationId xmlns:p14="http://schemas.microsoft.com/office/powerpoint/2010/main" val="7498895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2-Configuring the Router</a:t>
            </a:r>
          </a:p>
        </p:txBody>
      </p:sp>
      <p:sp>
        <p:nvSpPr>
          <p:cNvPr id="4" name="Slide Number Placeholder 3"/>
          <p:cNvSpPr>
            <a:spLocks noGrp="1"/>
          </p:cNvSpPr>
          <p:nvPr>
            <p:ph type="sldNum" sz="quarter" idx="5"/>
          </p:nvPr>
        </p:nvSpPr>
        <p:spPr/>
        <p:txBody>
          <a:bodyPr/>
          <a:lstStyle/>
          <a:p>
            <a:fld id="{0FBDF500-FE05-4D50-AB42-37EDEB80A66C}" type="slidenum">
              <a:rPr lang="en-US" smtClean="0"/>
              <a:t>106</a:t>
            </a:fld>
            <a:endParaRPr lang="en-US" dirty="0"/>
          </a:p>
        </p:txBody>
      </p:sp>
    </p:spTree>
    <p:extLst>
      <p:ext uri="{BB962C8B-B14F-4D97-AF65-F5344CB8AC3E}">
        <p14:creationId xmlns:p14="http://schemas.microsoft.com/office/powerpoint/2010/main" val="40098470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3-Incorporating the Link component</a:t>
            </a:r>
          </a:p>
        </p:txBody>
      </p:sp>
      <p:sp>
        <p:nvSpPr>
          <p:cNvPr id="4" name="Slide Number Placeholder 3"/>
          <p:cNvSpPr>
            <a:spLocks noGrp="1"/>
          </p:cNvSpPr>
          <p:nvPr>
            <p:ph type="sldNum" sz="quarter" idx="5"/>
          </p:nvPr>
        </p:nvSpPr>
        <p:spPr/>
        <p:txBody>
          <a:bodyPr/>
          <a:lstStyle/>
          <a:p>
            <a:fld id="{0FBDF500-FE05-4D50-AB42-37EDEB80A66C}" type="slidenum">
              <a:rPr lang="en-US" smtClean="0"/>
              <a:t>107</a:t>
            </a:fld>
            <a:endParaRPr lang="en-US" dirty="0"/>
          </a:p>
        </p:txBody>
      </p:sp>
    </p:spTree>
    <p:extLst>
      <p:ext uri="{BB962C8B-B14F-4D97-AF65-F5344CB8AC3E}">
        <p14:creationId xmlns:p14="http://schemas.microsoft.com/office/powerpoint/2010/main" val="34365959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4-Nesting links with React Router v6</a:t>
            </a:r>
          </a:p>
        </p:txBody>
      </p:sp>
      <p:sp>
        <p:nvSpPr>
          <p:cNvPr id="4" name="Slide Number Placeholder 3"/>
          <p:cNvSpPr>
            <a:spLocks noGrp="1"/>
          </p:cNvSpPr>
          <p:nvPr>
            <p:ph type="sldNum" sz="quarter" idx="5"/>
          </p:nvPr>
        </p:nvSpPr>
        <p:spPr/>
        <p:txBody>
          <a:bodyPr/>
          <a:lstStyle/>
          <a:p>
            <a:fld id="{0FBDF500-FE05-4D50-AB42-37EDEB80A66C}" type="slidenum">
              <a:rPr lang="en-US" smtClean="0"/>
              <a:t>108</a:t>
            </a:fld>
            <a:endParaRPr lang="en-US" dirty="0"/>
          </a:p>
        </p:txBody>
      </p:sp>
    </p:spTree>
    <p:extLst>
      <p:ext uri="{BB962C8B-B14F-4D97-AF65-F5344CB8AC3E}">
        <p14:creationId xmlns:p14="http://schemas.microsoft.com/office/powerpoint/2010/main" val="18214651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importance of testing in React applications. Discuss different types of tests and the roles they play in ensuring application quality. Mention popular testing libraries and their purposes, setting the stage for more detailed examples in subsequent slides.</a:t>
            </a:r>
          </a:p>
        </p:txBody>
      </p:sp>
      <p:sp>
        <p:nvSpPr>
          <p:cNvPr id="4" name="Slide Number Placeholder 3"/>
          <p:cNvSpPr>
            <a:spLocks noGrp="1"/>
          </p:cNvSpPr>
          <p:nvPr>
            <p:ph type="sldNum" sz="quarter" idx="5"/>
          </p:nvPr>
        </p:nvSpPr>
        <p:spPr/>
        <p:txBody>
          <a:bodyPr/>
          <a:lstStyle/>
          <a:p>
            <a:fld id="{0FBDF500-FE05-4D50-AB42-37EDEB80A66C}" type="slidenum">
              <a:rPr lang="en-US" smtClean="0"/>
              <a:t>110</a:t>
            </a:fld>
            <a:endParaRPr lang="en-US" dirty="0"/>
          </a:p>
        </p:txBody>
      </p:sp>
    </p:spTree>
    <p:extLst>
      <p:ext uri="{BB962C8B-B14F-4D97-AF65-F5344CB8AC3E}">
        <p14:creationId xmlns:p14="http://schemas.microsoft.com/office/powerpoint/2010/main" val="24779789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Guide participants through setting up a testing environment using Jest and React Testing Library. Explain the installation steps and basic configuration. Provide a simple test example to illustrate how to write and run tests for React components, emphasizing the use of @testing-library/jest-dom for enhanced assertions.</a:t>
            </a:r>
          </a:p>
        </p:txBody>
      </p:sp>
      <p:sp>
        <p:nvSpPr>
          <p:cNvPr id="4" name="Slide Number Placeholder 3"/>
          <p:cNvSpPr>
            <a:spLocks noGrp="1"/>
          </p:cNvSpPr>
          <p:nvPr>
            <p:ph type="sldNum" sz="quarter" idx="5"/>
          </p:nvPr>
        </p:nvSpPr>
        <p:spPr/>
        <p:txBody>
          <a:bodyPr/>
          <a:lstStyle/>
          <a:p>
            <a:fld id="{0FBDF500-FE05-4D50-AB42-37EDEB80A66C}" type="slidenum">
              <a:rPr lang="en-US" smtClean="0"/>
              <a:t>111</a:t>
            </a:fld>
            <a:endParaRPr lang="en-US" dirty="0"/>
          </a:p>
        </p:txBody>
      </p:sp>
    </p:spTree>
    <p:extLst>
      <p:ext uri="{BB962C8B-B14F-4D97-AF65-F5344CB8AC3E}">
        <p14:creationId xmlns:p14="http://schemas.microsoft.com/office/powerpoint/2010/main" val="41446210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Guide participants through setting up a testing environment using Jest and React Testing Library. Explain the installation steps and basic configuration. Provide a simple test example to illustrate how to write and run tests for React components, emphasizing the use of @testing-library/jest-dom for enhanced assertions.</a:t>
            </a:r>
          </a:p>
        </p:txBody>
      </p:sp>
      <p:sp>
        <p:nvSpPr>
          <p:cNvPr id="4" name="Slide Number Placeholder 3"/>
          <p:cNvSpPr>
            <a:spLocks noGrp="1"/>
          </p:cNvSpPr>
          <p:nvPr>
            <p:ph type="sldNum" sz="quarter" idx="5"/>
          </p:nvPr>
        </p:nvSpPr>
        <p:spPr/>
        <p:txBody>
          <a:bodyPr/>
          <a:lstStyle/>
          <a:p>
            <a:fld id="{0FBDF500-FE05-4D50-AB42-37EDEB80A66C}" type="slidenum">
              <a:rPr lang="en-US" smtClean="0"/>
              <a:t>112</a:t>
            </a:fld>
            <a:endParaRPr lang="en-US" dirty="0"/>
          </a:p>
        </p:txBody>
      </p:sp>
    </p:spTree>
    <p:extLst>
      <p:ext uri="{BB962C8B-B14F-4D97-AF65-F5344CB8AC3E}">
        <p14:creationId xmlns:p14="http://schemas.microsoft.com/office/powerpoint/2010/main" val="26170255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detailed example of writing unit tests for a simple Button component. Explain how to test for correct rendering of props and ensure that event handlers are called as expected. Highlight the use of </a:t>
            </a:r>
            <a:r>
              <a:rPr lang="en-US" dirty="0" err="1"/>
              <a:t>jest.fn</a:t>
            </a:r>
            <a:r>
              <a:rPr lang="en-US" dirty="0"/>
              <a:t>() for mocking functions and </a:t>
            </a:r>
            <a:r>
              <a:rPr lang="en-US" dirty="0" err="1"/>
              <a:t>fireEvent</a:t>
            </a:r>
            <a:r>
              <a:rPr lang="en-US" dirty="0"/>
              <a:t> for simulating user interactions.</a:t>
            </a:r>
          </a:p>
        </p:txBody>
      </p:sp>
      <p:sp>
        <p:nvSpPr>
          <p:cNvPr id="4" name="Slide Number Placeholder 3"/>
          <p:cNvSpPr>
            <a:spLocks noGrp="1"/>
          </p:cNvSpPr>
          <p:nvPr>
            <p:ph type="sldNum" sz="quarter" idx="5"/>
          </p:nvPr>
        </p:nvSpPr>
        <p:spPr/>
        <p:txBody>
          <a:bodyPr/>
          <a:lstStyle/>
          <a:p>
            <a:fld id="{0FBDF500-FE05-4D50-AB42-37EDEB80A66C}" type="slidenum">
              <a:rPr lang="en-US" smtClean="0"/>
              <a:t>113</a:t>
            </a:fld>
            <a:endParaRPr lang="en-US" dirty="0"/>
          </a:p>
        </p:txBody>
      </p:sp>
    </p:spTree>
    <p:extLst>
      <p:ext uri="{BB962C8B-B14F-4D97-AF65-F5344CB8AC3E}">
        <p14:creationId xmlns:p14="http://schemas.microsoft.com/office/powerpoint/2010/main" val="23477810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 detailed example of writing unit tests for a simple Button component. Explain how to test for correct rendering of props and ensure that event handlers are called as expected. Highlight the use of </a:t>
            </a:r>
            <a:r>
              <a:rPr lang="en-US" dirty="0" err="1"/>
              <a:t>jest.fn</a:t>
            </a:r>
            <a:r>
              <a:rPr lang="en-US" dirty="0"/>
              <a:t>() for mocking functions and </a:t>
            </a:r>
            <a:r>
              <a:rPr lang="en-US" dirty="0" err="1"/>
              <a:t>fireEvent</a:t>
            </a:r>
            <a:r>
              <a:rPr lang="en-US" dirty="0"/>
              <a:t> for simulating user interactions.</a:t>
            </a:r>
          </a:p>
        </p:txBody>
      </p:sp>
      <p:sp>
        <p:nvSpPr>
          <p:cNvPr id="4" name="Slide Number Placeholder 3"/>
          <p:cNvSpPr>
            <a:spLocks noGrp="1"/>
          </p:cNvSpPr>
          <p:nvPr>
            <p:ph type="sldNum" sz="quarter" idx="5"/>
          </p:nvPr>
        </p:nvSpPr>
        <p:spPr/>
        <p:txBody>
          <a:bodyPr/>
          <a:lstStyle/>
          <a:p>
            <a:fld id="{0FBDF500-FE05-4D50-AB42-37EDEB80A66C}" type="slidenum">
              <a:rPr lang="en-US" smtClean="0"/>
              <a:t>114</a:t>
            </a:fld>
            <a:endParaRPr lang="en-US" dirty="0"/>
          </a:p>
        </p:txBody>
      </p:sp>
    </p:spTree>
    <p:extLst>
      <p:ext uri="{BB962C8B-B14F-4D97-AF65-F5344CB8AC3E}">
        <p14:creationId xmlns:p14="http://schemas.microsoft.com/office/powerpoint/2010/main" val="28819797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integration testing by testing how multiple components work together. Use the </a:t>
            </a:r>
            <a:r>
              <a:rPr lang="en-US" dirty="0" err="1"/>
              <a:t>LoginForm</a:t>
            </a:r>
            <a:r>
              <a:rPr lang="en-US" dirty="0"/>
              <a:t> example to demonstrate how to simulate user interactions like input changes and form submission. Show how to verify that the form correctly collects and submits user data by checking the function calls with expected arguments.</a:t>
            </a:r>
          </a:p>
        </p:txBody>
      </p:sp>
      <p:sp>
        <p:nvSpPr>
          <p:cNvPr id="4" name="Slide Number Placeholder 3"/>
          <p:cNvSpPr>
            <a:spLocks noGrp="1"/>
          </p:cNvSpPr>
          <p:nvPr>
            <p:ph type="sldNum" sz="quarter" idx="5"/>
          </p:nvPr>
        </p:nvSpPr>
        <p:spPr/>
        <p:txBody>
          <a:bodyPr/>
          <a:lstStyle/>
          <a:p>
            <a:fld id="{0FBDF500-FE05-4D50-AB42-37EDEB80A66C}" type="slidenum">
              <a:rPr lang="en-US" smtClean="0"/>
              <a:t>115</a:t>
            </a:fld>
            <a:endParaRPr lang="en-US" dirty="0"/>
          </a:p>
        </p:txBody>
      </p:sp>
    </p:spTree>
    <p:extLst>
      <p:ext uri="{BB962C8B-B14F-4D97-AF65-F5344CB8AC3E}">
        <p14:creationId xmlns:p14="http://schemas.microsoft.com/office/powerpoint/2010/main" val="37839783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integration testing by testing how multiple components work together. Use the </a:t>
            </a:r>
            <a:r>
              <a:rPr lang="en-US" dirty="0" err="1"/>
              <a:t>LoginForm</a:t>
            </a:r>
            <a:r>
              <a:rPr lang="en-US" dirty="0"/>
              <a:t> example to demonstrate how to simulate user interactions like input changes and form submission. Show how to verify that the form correctly collects and submits user data by checking the function calls with expected arguments.</a:t>
            </a:r>
          </a:p>
        </p:txBody>
      </p:sp>
      <p:sp>
        <p:nvSpPr>
          <p:cNvPr id="4" name="Slide Number Placeholder 3"/>
          <p:cNvSpPr>
            <a:spLocks noGrp="1"/>
          </p:cNvSpPr>
          <p:nvPr>
            <p:ph type="sldNum" sz="quarter" idx="5"/>
          </p:nvPr>
        </p:nvSpPr>
        <p:spPr/>
        <p:txBody>
          <a:bodyPr/>
          <a:lstStyle/>
          <a:p>
            <a:fld id="{0FBDF500-FE05-4D50-AB42-37EDEB80A66C}" type="slidenum">
              <a:rPr lang="en-US" smtClean="0"/>
              <a:t>116</a:t>
            </a:fld>
            <a:endParaRPr lang="en-US" dirty="0"/>
          </a:p>
        </p:txBody>
      </p:sp>
    </p:spTree>
    <p:extLst>
      <p:ext uri="{BB962C8B-B14F-4D97-AF65-F5344CB8AC3E}">
        <p14:creationId xmlns:p14="http://schemas.microsoft.com/office/powerpoint/2010/main" val="3567701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508500"/>
            <a:ext cx="12192000" cy="2349500"/>
          </a:xfrm>
          <a:prstGeom prst="rect">
            <a:avLst/>
          </a:prstGeom>
          <a:gradFill flip="none" rotWithShape="1">
            <a:gsLst>
              <a:gs pos="0">
                <a:srgbClr val="C54528"/>
              </a:gs>
              <a:gs pos="100000">
                <a:srgbClr val="1C3140">
                  <a:alpha val="84706"/>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gradFill>
                  <a:gsLst>
                    <a:gs pos="0">
                      <a:srgbClr val="DDBA58"/>
                    </a:gs>
                    <a:gs pos="100000">
                      <a:schemeClr val="tx2">
                        <a:lumMod val="20000"/>
                        <a:lumOff val="80000"/>
                      </a:schemeClr>
                    </a:gs>
                  </a:gsLst>
                  <a:lin ang="5400000" scaled="1"/>
                </a:gradFill>
                <a:latin typeface="Arial" panose="020B0604020202020204" pitchFamily="34" charset="0"/>
                <a:cs typeface="Arial" panose="020B0604020202020204" pitchFamily="34" charset="0"/>
              </a:defRPr>
            </a:lvl1pPr>
          </a:lstStyle>
          <a:p>
            <a:r>
              <a:rPr lang="en-US" noProof="0" dirty="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rgbClr val="DDBA58"/>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a:xfrm>
            <a:off x="5816600" y="6187538"/>
            <a:ext cx="2743200" cy="365125"/>
          </a:xfrm>
        </p:spPr>
        <p:txBody>
          <a:bodyPr/>
          <a:lstStyle>
            <a:lvl1pPr>
              <a:defRPr>
                <a:solidFill>
                  <a:srgbClr val="DDBA58"/>
                </a:solidFill>
                <a:latin typeface="Arial" panose="020B0604020202020204" pitchFamily="34" charset="0"/>
                <a:cs typeface="Arial" panose="020B0604020202020204" pitchFamily="34" charset="0"/>
              </a:defRPr>
            </a:lvl1pPr>
          </a:lstStyle>
          <a:p>
            <a:fld id="{B3903798-9F8A-4555-A128-691FDFB38DA9}" type="datetime1">
              <a:rPr lang="en-US" smtClean="0"/>
              <a:pPr/>
              <a:t>10/23/2024</a:t>
            </a:fld>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1121524" y="685800"/>
            <a:ext cx="1371600" cy="0"/>
          </a:xfrm>
          <a:prstGeom prst="line">
            <a:avLst/>
          </a:prstGeom>
          <a:ln w="2540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10346824" y="64830"/>
            <a:ext cx="1460500" cy="481013"/>
          </a:xfrm>
        </p:spPr>
        <p:txBody>
          <a:bodyPr/>
          <a:lstStyle>
            <a:lvl1pPr marL="0" indent="0" algn="r">
              <a:buNone/>
              <a:defRPr lang="en-US" sz="3000" b="1" i="0" kern="1200" dirty="0">
                <a:solidFill>
                  <a:srgbClr val="DDBA58"/>
                </a:solidFill>
                <a:latin typeface="Arial" panose="020B0604020202020204" pitchFamily="34" charset="0"/>
                <a:ea typeface="+mn-ea"/>
                <a:cs typeface="Arial" panose="020B0604020202020204" pitchFamily="34" charset="0"/>
              </a:defRPr>
            </a:lvl1pPr>
          </a:lstStyle>
          <a:p>
            <a:pPr lvl="0"/>
            <a:r>
              <a:rPr lang="en-US" noProof="0" dirty="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rgbClr val="1C3140"/>
              </a:gs>
              <a:gs pos="100000">
                <a:srgbClr val="C5452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C51E45D-B5D1-4EF4-9967-78E83BC898CC}" type="datetime1">
              <a:rPr lang="en-US" smtClean="0"/>
              <a:pPr/>
              <a:t>10/23/2024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rgbClr val="DDBA58"/>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rgbClr val="DDBA58"/>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dirty="0"/>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dirty="0"/>
              <a:t>Click to edit Master text styles</a:t>
            </a:r>
          </a:p>
        </p:txBody>
      </p:sp>
      <p:pic>
        <p:nvPicPr>
          <p:cNvPr id="7" name="Picture 6" descr="A logo with text and gears&#10;&#10;Description automatically generated with medium confidence">
            <a:extLst>
              <a:ext uri="{FF2B5EF4-FFF2-40B4-BE49-F238E27FC236}">
                <a16:creationId xmlns:a16="http://schemas.microsoft.com/office/drawing/2014/main" id="{80DB1524-DD3D-2F91-37A3-EE67F1D2BB17}"/>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61179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rgbClr val="C54528">
                  <a:alpha val="86000"/>
                </a:srgbClr>
              </a:gs>
              <a:gs pos="100000">
                <a:srgbClr val="1C314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5BAB17F-C031-4630-8FA3-EE6012C20DEF}" type="datetime1">
              <a:rPr lang="en-US" smtClean="0"/>
              <a:pPr/>
              <a:t>10/23/2024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dirty="0"/>
              <a:t>Click icon to add picture</a:t>
            </a:r>
          </a:p>
        </p:txBody>
      </p:sp>
      <p:pic>
        <p:nvPicPr>
          <p:cNvPr id="3" name="Picture 2" descr="A logo with text and gears&#10;&#10;Description automatically generated with medium confidence">
            <a:extLst>
              <a:ext uri="{FF2B5EF4-FFF2-40B4-BE49-F238E27FC236}">
                <a16:creationId xmlns:a16="http://schemas.microsoft.com/office/drawing/2014/main" id="{4B634C01-C856-26DE-2344-2E843DFCDDBE}"/>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280432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rgbClr val="C54528">
                  <a:alpha val="89000"/>
                </a:srgbClr>
              </a:gs>
              <a:gs pos="100000">
                <a:srgbClr val="1C3140"/>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F5BCE4A-56A6-49EC-A673-D7F2D2D770DB}" type="datetime1">
              <a:rPr lang="en-US" smtClean="0"/>
              <a:pPr/>
              <a:t>10/23/2024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logo with text and gears&#10;&#10;Description automatically generated with medium confidence">
            <a:extLst>
              <a:ext uri="{FF2B5EF4-FFF2-40B4-BE49-F238E27FC236}">
                <a16:creationId xmlns:a16="http://schemas.microsoft.com/office/drawing/2014/main" id="{312324DB-DDAA-C65D-61FB-B26A464E1CA7}"/>
              </a:ext>
            </a:extLst>
          </p:cNvPr>
          <p:cNvPicPr>
            <a:picLocks noChangeAspect="1"/>
          </p:cNvPicPr>
          <p:nvPr userDrawn="1"/>
        </p:nvPicPr>
        <p:blipFill>
          <a:blip r:embed="rId3"/>
          <a:stretch>
            <a:fillRect/>
          </a:stretch>
        </p:blipFill>
        <p:spPr>
          <a:xfrm>
            <a:off x="5462201" y="769858"/>
            <a:ext cx="1448797" cy="592632"/>
          </a:xfrm>
          <a:prstGeom prst="rect">
            <a:avLst/>
          </a:prstGeom>
        </p:spPr>
      </p:pic>
    </p:spTree>
    <p:extLst>
      <p:ext uri="{BB962C8B-B14F-4D97-AF65-F5344CB8AC3E}">
        <p14:creationId xmlns:p14="http://schemas.microsoft.com/office/powerpoint/2010/main" val="1647099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rgbClr val="C54528"/>
              </a:gs>
              <a:gs pos="67000">
                <a:srgbClr val="1C3140">
                  <a:alpha val="9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atin typeface="Arial" panose="020B0604020202020204" pitchFamily="34" charset="0"/>
                <a:cs typeface="Arial" panose="020B0604020202020204" pitchFamily="34" charset="0"/>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753FB07-8F96-4A12-BC7E-21F8E0954886}" type="datetime1">
              <a:rPr lang="en-US" smtClean="0"/>
              <a:pPr/>
              <a:t>10/23/2024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pic>
        <p:nvPicPr>
          <p:cNvPr id="6" name="Picture 5" descr="A logo with text and gears&#10;&#10;Description automatically generated with medium confidence">
            <a:extLst>
              <a:ext uri="{FF2B5EF4-FFF2-40B4-BE49-F238E27FC236}">
                <a16:creationId xmlns:a16="http://schemas.microsoft.com/office/drawing/2014/main" id="{0E67966A-FEE5-CD84-ABE0-97548EEEFCC0}"/>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161174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a:gsLst>
              <a:gs pos="0">
                <a:srgbClr val="C54528"/>
              </a:gs>
              <a:gs pos="100000">
                <a:srgbClr val="1C314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C8790E14-8D81-41DD-8E4A-1160D6D337E4}" type="datetime1">
              <a:rPr lang="en-US" smtClean="0"/>
              <a:pPr/>
              <a:t>10/23/2024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solidFill>
                  <a:srgbClr val="DDBA58"/>
                </a:solidFill>
              </a:rPr>
              <a:t>Presentation</a:t>
            </a:r>
            <a:r>
              <a:rPr lang="en-US"/>
              <a:t> Title</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logo with text and gears&#10;&#10;Description automatically generated with medium confidence">
            <a:extLst>
              <a:ext uri="{FF2B5EF4-FFF2-40B4-BE49-F238E27FC236}">
                <a16:creationId xmlns:a16="http://schemas.microsoft.com/office/drawing/2014/main" id="{21A72B0B-CD54-9E8A-CF87-7D4779B01174}"/>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84756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rgbClr val="C54528">
                  <a:alpha val="90000"/>
                </a:srgbClr>
              </a:gs>
              <a:gs pos="100000">
                <a:srgbClr val="1C3140"/>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10/23/2024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Picture 14" descr="A logo with text and gears&#10;&#10;Description automatically generated with medium confidence">
            <a:extLst>
              <a:ext uri="{FF2B5EF4-FFF2-40B4-BE49-F238E27FC236}">
                <a16:creationId xmlns:a16="http://schemas.microsoft.com/office/drawing/2014/main" id="{DBC86252-2795-8F2A-C812-CF7002E5A453}"/>
              </a:ext>
            </a:extLst>
          </p:cNvPr>
          <p:cNvPicPr>
            <a:picLocks noChangeAspect="1"/>
          </p:cNvPicPr>
          <p:nvPr userDrawn="1"/>
        </p:nvPicPr>
        <p:blipFill>
          <a:blip r:embed="rId3"/>
          <a:stretch>
            <a:fillRect/>
          </a:stretch>
        </p:blipFill>
        <p:spPr>
          <a:xfrm>
            <a:off x="5462201" y="769858"/>
            <a:ext cx="1448797" cy="592632"/>
          </a:xfrm>
          <a:prstGeom prst="rect">
            <a:avLst/>
          </a:prstGeom>
        </p:spPr>
      </p:pic>
    </p:spTree>
    <p:extLst>
      <p:ext uri="{BB962C8B-B14F-4D97-AF65-F5344CB8AC3E}">
        <p14:creationId xmlns:p14="http://schemas.microsoft.com/office/powerpoint/2010/main" val="229298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rgbClr val="C54528"/>
              </a:gs>
              <a:gs pos="100000">
                <a:srgbClr val="1C314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1F1D69A2-DE74-4722-929F-847049DD6A45}" type="datetime1">
              <a:rPr lang="en-US" smtClean="0"/>
              <a:pPr/>
              <a:t>10/23/2024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rgbClr val="DDBA58"/>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dirty="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logo with text and gears&#10;&#10;Description automatically generated with medium confidence">
            <a:extLst>
              <a:ext uri="{FF2B5EF4-FFF2-40B4-BE49-F238E27FC236}">
                <a16:creationId xmlns:a16="http://schemas.microsoft.com/office/drawing/2014/main" id="{E36C21B6-8143-FB64-E549-BC382CB02698}"/>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690351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rgbClr val="C54528"/>
              </a:gs>
              <a:gs pos="100000">
                <a:srgbClr val="1C314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gradFill>
                  <a:gsLst>
                    <a:gs pos="0">
                      <a:srgbClr val="1C3140"/>
                    </a:gs>
                    <a:gs pos="100000">
                      <a:srgbClr val="1C3140"/>
                    </a:gs>
                  </a:gsLst>
                  <a:lin ang="0" scaled="1"/>
                </a:gradFill>
                <a:latin typeface="Arial" panose="020B0604020202020204" pitchFamily="34" charset="0"/>
                <a:cs typeface="Arial" panose="020B0604020202020204" pitchFamily="34" charset="0"/>
              </a:defRPr>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rgbClr val="DDBA58"/>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B4FDD192-6800-47D0-90F1-7D91FE57976D}" type="datetime1">
              <a:rPr lang="en-US" smtClean="0"/>
              <a:pPr/>
              <a:t>10/23/2024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a:solidFill>
                  <a:srgbClr val="DDBA58"/>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logo with text and gears&#10;&#10;Description automatically generated with medium confidence">
            <a:extLst>
              <a:ext uri="{FF2B5EF4-FFF2-40B4-BE49-F238E27FC236}">
                <a16:creationId xmlns:a16="http://schemas.microsoft.com/office/drawing/2014/main" id="{63C3FC15-965A-B3CD-05A1-D8F3C87D2AD4}"/>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319289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rgbClr val="C54528"/>
              </a:gs>
              <a:gs pos="100000">
                <a:srgbClr val="1C314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CABEC1E2-BCC4-44B2-A3D7-036C18CBFA1C}" type="datetime1">
              <a:rPr lang="en-US" smtClean="0"/>
              <a:pPr/>
              <a:t>10/23/2024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b="1">
                <a:solidFill>
                  <a:srgbClr val="DDBA58"/>
                </a:solidFill>
                <a:latin typeface="Arial" panose="020B0604020202020204" pitchFamily="34" charset="0"/>
                <a:cs typeface="Arial" panose="020B0604020202020204" pitchFamily="34" charset="0"/>
              </a:defRPr>
            </a:lvl1p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logo with text and gears&#10;&#10;Description automatically generated with medium confidence">
            <a:extLst>
              <a:ext uri="{FF2B5EF4-FFF2-40B4-BE49-F238E27FC236}">
                <a16:creationId xmlns:a16="http://schemas.microsoft.com/office/drawing/2014/main" id="{1963436E-8006-EC77-BB23-C161C169295A}"/>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397675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rgbClr val="C54528">
                  <a:alpha val="85000"/>
                </a:srgbClr>
              </a:gs>
              <a:gs pos="100000">
                <a:srgbClr val="1C314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rgbClr val="1C3140"/>
                </a:solidFill>
                <a:latin typeface="Arial" panose="020B0604020202020204" pitchFamily="34" charset="0"/>
                <a:ea typeface="+mj-ea"/>
                <a:cs typeface="Arial" panose="020B0604020202020204" pitchFamily="34" charset="0"/>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DA57DDE-1A3D-4921-8DA7-F028633C78C6}" type="datetime1">
              <a:rPr lang="en-US" smtClean="0"/>
              <a:pPr/>
              <a:t>10/23/2024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dirty="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pic>
        <p:nvPicPr>
          <p:cNvPr id="3" name="Picture 2" descr="A logo with text and gears&#10;&#10;Description automatically generated with medium confidence">
            <a:extLst>
              <a:ext uri="{FF2B5EF4-FFF2-40B4-BE49-F238E27FC236}">
                <a16:creationId xmlns:a16="http://schemas.microsoft.com/office/drawing/2014/main" id="{D79AD81B-E067-FBC2-2020-02CE6574F09F}"/>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223660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47B44D-22EA-2BC6-2178-5078734F79EB}"/>
              </a:ext>
            </a:extLst>
          </p:cNvPr>
          <p:cNvSpPr/>
          <p:nvPr userDrawn="1"/>
        </p:nvSpPr>
        <p:spPr>
          <a:xfrm>
            <a:off x="0" y="6305522"/>
            <a:ext cx="12192000" cy="552478"/>
          </a:xfrm>
          <a:prstGeom prst="rect">
            <a:avLst/>
          </a:prstGeom>
          <a:gradFill flip="none" rotWithShape="1">
            <a:gsLst>
              <a:gs pos="0">
                <a:srgbClr val="C54528"/>
              </a:gs>
              <a:gs pos="100000">
                <a:srgbClr val="1C314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rgbClr val="C54528"/>
                    </a:gs>
                    <a:gs pos="100000">
                      <a:srgbClr val="1C3140"/>
                    </a:gs>
                  </a:gsLst>
                  <a:lin ang="0" scaled="1"/>
                </a:gradFill>
                <a:latin typeface="Arial" panose="020B0604020202020204" pitchFamily="34" charset="0"/>
                <a:ea typeface="+mj-ea"/>
                <a:cs typeface="Arial" panose="020B0604020202020204" pitchFamily="34" charset="0"/>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dirty="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rgbClr val="C54528"/>
                </a:gs>
                <a:gs pos="100000">
                  <a:srgbClr val="1C3140"/>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icon to add picture</a:t>
            </a:r>
          </a:p>
        </p:txBody>
      </p:sp>
      <p:pic>
        <p:nvPicPr>
          <p:cNvPr id="3" name="Picture 2" descr="A logo with text and gears&#10;&#10;Description automatically generated with medium confidence">
            <a:extLst>
              <a:ext uri="{FF2B5EF4-FFF2-40B4-BE49-F238E27FC236}">
                <a16:creationId xmlns:a16="http://schemas.microsoft.com/office/drawing/2014/main" id="{52594436-9864-200D-7B40-3F1F8389297A}"/>
              </a:ext>
            </a:extLst>
          </p:cNvPr>
          <p:cNvPicPr>
            <a:picLocks noChangeAspect="1"/>
          </p:cNvPicPr>
          <p:nvPr userDrawn="1"/>
        </p:nvPicPr>
        <p:blipFill>
          <a:blip r:embed="rId3"/>
          <a:stretch>
            <a:fillRect/>
          </a:stretch>
        </p:blipFill>
        <p:spPr>
          <a:xfrm>
            <a:off x="10664570" y="76200"/>
            <a:ext cx="1448797" cy="592632"/>
          </a:xfrm>
          <a:prstGeom prst="rect">
            <a:avLst/>
          </a:prstGeom>
        </p:spPr>
      </p:pic>
      <p:cxnSp>
        <p:nvCxnSpPr>
          <p:cNvPr id="19" name="Straight Connector 18">
            <a:extLst>
              <a:ext uri="{FF2B5EF4-FFF2-40B4-BE49-F238E27FC236}">
                <a16:creationId xmlns:a16="http://schemas.microsoft.com/office/drawing/2014/main" id="{5D7DEC77-FE2A-0C54-5A6A-640D58C70F56}"/>
              </a:ext>
            </a:extLst>
          </p:cNvPr>
          <p:cNvCxnSpPr>
            <a:cxnSpLocks/>
          </p:cNvCxnSpPr>
          <p:nvPr userDrawn="1"/>
        </p:nvCxnSpPr>
        <p:spPr>
          <a:xfrm flipV="1">
            <a:off x="11663289" y="6305522"/>
            <a:ext cx="0" cy="552478"/>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66F616-1225-69C9-6B4C-E62A4A4232DE}"/>
              </a:ext>
            </a:extLst>
          </p:cNvPr>
          <p:cNvCxnSpPr>
            <a:cxnSpLocks/>
          </p:cNvCxnSpPr>
          <p:nvPr userDrawn="1"/>
        </p:nvCxnSpPr>
        <p:spPr>
          <a:xfrm>
            <a:off x="0" y="6392806"/>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Footer Placeholder 5">
            <a:extLst>
              <a:ext uri="{FF2B5EF4-FFF2-40B4-BE49-F238E27FC236}">
                <a16:creationId xmlns:a16="http://schemas.microsoft.com/office/drawing/2014/main" id="{6F676B65-B702-27D9-567E-3DBE70C37446}"/>
              </a:ext>
            </a:extLst>
          </p:cNvPr>
          <p:cNvSpPr>
            <a:spLocks noGrp="1"/>
          </p:cNvSpPr>
          <p:nvPr>
            <p:ph type="ftr" sz="quarter" idx="11"/>
          </p:nvPr>
        </p:nvSpPr>
        <p:spPr>
          <a:xfrm>
            <a:off x="614873" y="6411984"/>
            <a:ext cx="3256673" cy="365125"/>
          </a:xfrm>
        </p:spPr>
        <p:txBody>
          <a:bodyPr/>
          <a:lstStyle>
            <a:lvl1pPr>
              <a:defRPr b="1">
                <a:latin typeface="Arial" panose="020B0604020202020204" pitchFamily="34" charset="0"/>
                <a:cs typeface="Arial" panose="020B0604020202020204" pitchFamily="34" charset="0"/>
              </a:defRPr>
            </a:lvl1pPr>
          </a:lstStyle>
          <a:p>
            <a:r>
              <a:rPr lang="en-US" dirty="0">
                <a:solidFill>
                  <a:srgbClr val="DDBA58"/>
                </a:solidFill>
              </a:rPr>
              <a:t>Presentation</a:t>
            </a:r>
            <a:r>
              <a:rPr lang="en-US" dirty="0"/>
              <a:t> Title</a:t>
            </a:r>
          </a:p>
        </p:txBody>
      </p:sp>
      <p:sp>
        <p:nvSpPr>
          <p:cNvPr id="17" name="Date Placeholder 4">
            <a:extLst>
              <a:ext uri="{FF2B5EF4-FFF2-40B4-BE49-F238E27FC236}">
                <a16:creationId xmlns:a16="http://schemas.microsoft.com/office/drawing/2014/main" id="{C5CF831F-413C-189E-584F-55B1084C6559}"/>
              </a:ext>
            </a:extLst>
          </p:cNvPr>
          <p:cNvSpPr>
            <a:spLocks noGrp="1"/>
          </p:cNvSpPr>
          <p:nvPr>
            <p:ph type="dt" sz="half" idx="10"/>
          </p:nvPr>
        </p:nvSpPr>
        <p:spPr>
          <a:xfrm>
            <a:off x="4724400" y="6411984"/>
            <a:ext cx="2743200" cy="365125"/>
          </a:xfrm>
        </p:spPr>
        <p:txBody>
          <a:bodyPr/>
          <a:lstStyle>
            <a:lvl1pPr>
              <a:defRPr>
                <a:solidFill>
                  <a:srgbClr val="DDBA58"/>
                </a:solidFill>
                <a:latin typeface="Arial" panose="020B0604020202020204" pitchFamily="34" charset="0"/>
                <a:cs typeface="Arial" panose="020B0604020202020204" pitchFamily="34" charset="0"/>
              </a:defRPr>
            </a:lvl1pPr>
          </a:lstStyle>
          <a:p>
            <a:fld id="{5406CC0F-AE50-44ED-8007-5467636E4C42}" type="datetime1">
              <a:rPr lang="en-US" smtClean="0"/>
              <a:pPr/>
              <a:t>10/23/2024</a:t>
            </a:fld>
            <a:endParaRPr lang="en-US" dirty="0"/>
          </a:p>
        </p:txBody>
      </p:sp>
      <p:sp>
        <p:nvSpPr>
          <p:cNvPr id="11" name="Slide Number Placeholder 6">
            <a:extLst>
              <a:ext uri="{FF2B5EF4-FFF2-40B4-BE49-F238E27FC236}">
                <a16:creationId xmlns:a16="http://schemas.microsoft.com/office/drawing/2014/main" id="{5F1FAEFA-D12F-5258-C5DA-89628E55DB46}"/>
              </a:ext>
            </a:extLst>
          </p:cNvPr>
          <p:cNvSpPr>
            <a:spLocks noGrp="1"/>
          </p:cNvSpPr>
          <p:nvPr>
            <p:ph type="sldNum" sz="quarter" idx="12"/>
          </p:nvPr>
        </p:nvSpPr>
        <p:spPr>
          <a:xfrm>
            <a:off x="8849751" y="6411984"/>
            <a:ext cx="2743200" cy="365125"/>
          </a:xfrm>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546600"/>
            <a:ext cx="12192000" cy="2311400"/>
          </a:xfrm>
          <a:prstGeom prst="rect">
            <a:avLst/>
          </a:prstGeom>
          <a:gradFill flip="none" rotWithShape="1">
            <a:gsLst>
              <a:gs pos="0">
                <a:srgbClr val="C54528"/>
              </a:gs>
              <a:gs pos="100000">
                <a:srgbClr val="1C314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gradFill>
                  <a:gsLst>
                    <a:gs pos="0">
                      <a:schemeClr val="bg1"/>
                    </a:gs>
                    <a:gs pos="100000">
                      <a:srgbClr val="DDBA58"/>
                    </a:gs>
                  </a:gsLst>
                  <a:lin ang="0" scaled="1"/>
                </a:gradFill>
                <a:latin typeface="Arial" panose="020B0604020202020204" pitchFamily="34" charset="0"/>
                <a:cs typeface="Arial" panose="020B0604020202020204" pitchFamily="34" charset="0"/>
              </a:defRPr>
            </a:lvl1pPr>
          </a:lstStyle>
          <a:p>
            <a:r>
              <a:rPr lang="en-US" noProof="0" dirty="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rgbClr val="1C314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553C389B-1365-4D57-8640-FE32C76A82BF}" type="datetime1">
              <a:rPr lang="en-US" smtClean="0"/>
              <a:pPr/>
              <a:t>10/23/2024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rgbClr val="DDBA58"/>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10346824" y="1525333"/>
            <a:ext cx="1460500" cy="481013"/>
          </a:xfrm>
        </p:spPr>
        <p:txBody>
          <a:bodyPr/>
          <a:lstStyle>
            <a:lvl1pPr marL="0" indent="0" algn="r">
              <a:buNone/>
              <a:defRPr lang="en-US" sz="3000" b="1" i="0" kern="1200" dirty="0">
                <a:solidFill>
                  <a:srgbClr val="DDBA58"/>
                </a:solidFill>
                <a:latin typeface="Arial" panose="020B0604020202020204" pitchFamily="34" charset="0"/>
                <a:ea typeface="+mn-ea"/>
                <a:cs typeface="Arial" panose="020B0604020202020204" pitchFamily="34" charset="0"/>
              </a:defRPr>
            </a:lvl1pPr>
          </a:lstStyle>
          <a:p>
            <a:pPr lvl="0"/>
            <a:r>
              <a:rPr lang="en-US" noProof="0" dirty="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hasCustomPrompt="1"/>
          </p:nvPr>
        </p:nvSpPr>
        <p:spPr>
          <a:xfrm>
            <a:off x="929641" y="2471803"/>
            <a:ext cx="10515600" cy="3739362"/>
          </a:xfrm>
        </p:spPr>
        <p:txBody>
          <a:bodyPr>
            <a:normAutofit/>
          </a:bodyPr>
          <a:lstStyle>
            <a:lvl1pPr marL="0" indent="0">
              <a:lnSpc>
                <a:spcPct val="100000"/>
              </a:lnSpc>
              <a:spcBef>
                <a:spcPts val="600"/>
              </a:spcBef>
              <a:buNone/>
              <a:defRPr sz="1800" i="0">
                <a:solidFill>
                  <a:srgbClr val="1C3140"/>
                </a:solidFill>
                <a:latin typeface="Arial" panose="020B0604020202020204" pitchFamily="34" charset="0"/>
                <a:cs typeface="Arial" panose="020B0604020202020204" pitchFamily="34" charset="0"/>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dirty="0"/>
              <a:t>Click to edit Master text </a:t>
            </a:r>
            <a:r>
              <a:rPr lang="en-US" dirty="0" err="1"/>
              <a:t>stysadasles</a:t>
            </a:r>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rgbClr val="C54528"/>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pic>
        <p:nvPicPr>
          <p:cNvPr id="14" name="Picture 13" descr="A logo with text and gears&#10;&#10;Description automatically generated with medium confidence">
            <a:extLst>
              <a:ext uri="{FF2B5EF4-FFF2-40B4-BE49-F238E27FC236}">
                <a16:creationId xmlns:a16="http://schemas.microsoft.com/office/drawing/2014/main" id="{F8480DAE-DD99-9947-1510-63C06130CD87}"/>
              </a:ext>
            </a:extLst>
          </p:cNvPr>
          <p:cNvPicPr>
            <a:picLocks noChangeAspect="1"/>
          </p:cNvPicPr>
          <p:nvPr userDrawn="1"/>
        </p:nvPicPr>
        <p:blipFill>
          <a:blip r:embed="rId3"/>
          <a:stretch>
            <a:fillRect/>
          </a:stretch>
        </p:blipFill>
        <p:spPr>
          <a:xfrm>
            <a:off x="10664570" y="76200"/>
            <a:ext cx="1448797" cy="592632"/>
          </a:xfrm>
          <a:prstGeom prst="rect">
            <a:avLst/>
          </a:prstGeom>
        </p:spPr>
      </p:pic>
      <p:sp>
        <p:nvSpPr>
          <p:cNvPr id="7" name="Rectangle 6">
            <a:extLst>
              <a:ext uri="{FF2B5EF4-FFF2-40B4-BE49-F238E27FC236}">
                <a16:creationId xmlns:a16="http://schemas.microsoft.com/office/drawing/2014/main" id="{06C003D1-1113-2568-EA79-8E3610CB716C}"/>
              </a:ext>
            </a:extLst>
          </p:cNvPr>
          <p:cNvSpPr/>
          <p:nvPr userDrawn="1"/>
        </p:nvSpPr>
        <p:spPr>
          <a:xfrm>
            <a:off x="0" y="6305522"/>
            <a:ext cx="12192000" cy="552478"/>
          </a:xfrm>
          <a:prstGeom prst="rect">
            <a:avLst/>
          </a:prstGeom>
          <a:gradFill flip="none" rotWithShape="1">
            <a:gsLst>
              <a:gs pos="0">
                <a:srgbClr val="C54528"/>
              </a:gs>
              <a:gs pos="100000">
                <a:srgbClr val="1C314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1E72D3E3-B5B1-1DBE-8B1E-50B8DDA18E10}"/>
              </a:ext>
            </a:extLst>
          </p:cNvPr>
          <p:cNvSpPr>
            <a:spLocks noGrp="1"/>
          </p:cNvSpPr>
          <p:nvPr>
            <p:ph type="sldNum" sz="quarter" idx="12"/>
          </p:nvPr>
        </p:nvSpPr>
        <p:spPr>
          <a:xfrm>
            <a:off x="8849751" y="6411984"/>
            <a:ext cx="2743200" cy="365125"/>
          </a:xfrm>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4B66FC17-2123-DCC4-B107-EDF657ABA6DF}"/>
              </a:ext>
            </a:extLst>
          </p:cNvPr>
          <p:cNvCxnSpPr>
            <a:cxnSpLocks/>
          </p:cNvCxnSpPr>
          <p:nvPr userDrawn="1"/>
        </p:nvCxnSpPr>
        <p:spPr>
          <a:xfrm flipV="1">
            <a:off x="11663289" y="6305522"/>
            <a:ext cx="0" cy="552478"/>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9CF6EB-0CF2-0465-8AF5-06F6DF2E6CF2}"/>
              </a:ext>
            </a:extLst>
          </p:cNvPr>
          <p:cNvCxnSpPr>
            <a:cxnSpLocks/>
          </p:cNvCxnSpPr>
          <p:nvPr userDrawn="1"/>
        </p:nvCxnSpPr>
        <p:spPr>
          <a:xfrm>
            <a:off x="0" y="6392806"/>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Date Placeholder 4">
            <a:extLst>
              <a:ext uri="{FF2B5EF4-FFF2-40B4-BE49-F238E27FC236}">
                <a16:creationId xmlns:a16="http://schemas.microsoft.com/office/drawing/2014/main" id="{A8383BAD-B15A-D194-6F95-8F6FD1F17D0D}"/>
              </a:ext>
            </a:extLst>
          </p:cNvPr>
          <p:cNvSpPr>
            <a:spLocks noGrp="1"/>
          </p:cNvSpPr>
          <p:nvPr>
            <p:ph type="dt" sz="half" idx="10"/>
          </p:nvPr>
        </p:nvSpPr>
        <p:spPr>
          <a:xfrm>
            <a:off x="4724400" y="6411984"/>
            <a:ext cx="2743200" cy="365125"/>
          </a:xfrm>
        </p:spPr>
        <p:txBody>
          <a:bodyPr/>
          <a:lstStyle>
            <a:lvl1pPr>
              <a:defRPr>
                <a:solidFill>
                  <a:srgbClr val="DDBA58"/>
                </a:solidFill>
                <a:latin typeface="Arial" panose="020B0604020202020204" pitchFamily="34" charset="0"/>
                <a:cs typeface="Arial" panose="020B0604020202020204" pitchFamily="34" charset="0"/>
              </a:defRPr>
            </a:lvl1pPr>
          </a:lstStyle>
          <a:p>
            <a:fld id="{5406CC0F-AE50-44ED-8007-5467636E4C42}" type="datetime1">
              <a:rPr lang="en-US" smtClean="0"/>
              <a:pPr/>
              <a:t>10/23/2024</a:t>
            </a:fld>
            <a:endParaRPr lang="en-US" dirty="0"/>
          </a:p>
        </p:txBody>
      </p:sp>
      <p:sp>
        <p:nvSpPr>
          <p:cNvPr id="21" name="Footer Placeholder 5">
            <a:extLst>
              <a:ext uri="{FF2B5EF4-FFF2-40B4-BE49-F238E27FC236}">
                <a16:creationId xmlns:a16="http://schemas.microsoft.com/office/drawing/2014/main" id="{8008D2D4-376D-8DD8-8A71-7984B983D60B}"/>
              </a:ext>
            </a:extLst>
          </p:cNvPr>
          <p:cNvSpPr>
            <a:spLocks noGrp="1"/>
          </p:cNvSpPr>
          <p:nvPr>
            <p:ph type="ftr" sz="quarter" idx="11"/>
          </p:nvPr>
        </p:nvSpPr>
        <p:spPr>
          <a:xfrm>
            <a:off x="614873" y="6411984"/>
            <a:ext cx="3256673" cy="365125"/>
          </a:xfrm>
        </p:spPr>
        <p:txBody>
          <a:bodyPr/>
          <a:lstStyle>
            <a:lvl1pPr>
              <a:defRPr b="1">
                <a:latin typeface="Arial" panose="020B0604020202020204" pitchFamily="34" charset="0"/>
                <a:cs typeface="Arial" panose="020B0604020202020204" pitchFamily="34" charset="0"/>
              </a:defRPr>
            </a:lvl1pPr>
          </a:lstStyle>
          <a:p>
            <a:r>
              <a:rPr lang="en-US" dirty="0">
                <a:solidFill>
                  <a:srgbClr val="DDBA58"/>
                </a:solidFill>
              </a:rPr>
              <a:t>Presentation</a:t>
            </a:r>
            <a:r>
              <a:rPr lang="en-US" dirty="0"/>
              <a:t> Title</a:t>
            </a:r>
          </a:p>
        </p:txBody>
      </p:sp>
    </p:spTree>
    <p:extLst>
      <p:ext uri="{BB962C8B-B14F-4D97-AF65-F5344CB8AC3E}">
        <p14:creationId xmlns:p14="http://schemas.microsoft.com/office/powerpoint/2010/main" val="49333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icture and Title">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6305522"/>
            <a:ext cx="12192000" cy="552478"/>
          </a:xfrm>
          <a:prstGeom prst="rect">
            <a:avLst/>
          </a:prstGeom>
          <a:gradFill flip="none" rotWithShape="1">
            <a:gsLst>
              <a:gs pos="0">
                <a:srgbClr val="C54528"/>
              </a:gs>
              <a:gs pos="100000">
                <a:srgbClr val="1C314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799" y="472822"/>
            <a:ext cx="10664152" cy="1325563"/>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a:xfrm>
            <a:off x="4724400" y="6411984"/>
            <a:ext cx="2743200" cy="365125"/>
          </a:xfrm>
        </p:spPr>
        <p:txBody>
          <a:bodyPr/>
          <a:lstStyle>
            <a:lvl1pPr>
              <a:defRPr>
                <a:solidFill>
                  <a:srgbClr val="DDBA58"/>
                </a:solidFill>
                <a:latin typeface="Arial" panose="020B0604020202020204" pitchFamily="34" charset="0"/>
                <a:cs typeface="Arial" panose="020B0604020202020204" pitchFamily="34" charset="0"/>
              </a:defRPr>
            </a:lvl1pPr>
          </a:lstStyle>
          <a:p>
            <a:fld id="{5406CC0F-AE50-44ED-8007-5467636E4C42}" type="datetime1">
              <a:rPr lang="en-US" smtClean="0"/>
              <a:pPr/>
              <a:t>10/23/2024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a:xfrm>
            <a:off x="614873" y="6411984"/>
            <a:ext cx="3256673" cy="365125"/>
          </a:xfrm>
        </p:spPr>
        <p:txBody>
          <a:bodyPr/>
          <a:lstStyle>
            <a:lvl1pPr>
              <a:defRPr b="1">
                <a:latin typeface="Arial" panose="020B0604020202020204" pitchFamily="34" charset="0"/>
                <a:cs typeface="Arial" panose="020B0604020202020204" pitchFamily="34" charset="0"/>
              </a:defRPr>
            </a:lvl1pPr>
          </a:lstStyle>
          <a:p>
            <a:r>
              <a:rPr lang="en-US" dirty="0">
                <a:solidFill>
                  <a:srgbClr val="DDBA58"/>
                </a:solidFill>
              </a:rPr>
              <a:t>Presentation</a:t>
            </a:r>
            <a:r>
              <a:rPr lang="en-US" dirty="0"/>
              <a:t>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a:xfrm>
            <a:off x="8849751" y="6411984"/>
            <a:ext cx="2743200" cy="365125"/>
          </a:xfrm>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515848"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flipV="1">
            <a:off x="11663289" y="6305522"/>
            <a:ext cx="0" cy="552478"/>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7782" y="1613501"/>
            <a:ext cx="12192000" cy="4568943"/>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392806"/>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logo with text and gears&#10;&#10;Description automatically generated with medium confidence">
            <a:extLst>
              <a:ext uri="{FF2B5EF4-FFF2-40B4-BE49-F238E27FC236}">
                <a16:creationId xmlns:a16="http://schemas.microsoft.com/office/drawing/2014/main" id="{2E076A8F-BF1C-C5FE-C803-06B6BCAEB8B0}"/>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603410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rgbClr val="C54528">
                  <a:alpha val="60000"/>
                </a:srgbClr>
              </a:gs>
              <a:gs pos="49544">
                <a:srgbClr val="663A36">
                  <a:alpha val="87000"/>
                </a:srgbClr>
              </a:gs>
              <a:gs pos="88000">
                <a:srgbClr val="1C314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rgbClr val="C54528"/>
                    </a:gs>
                    <a:gs pos="100000">
                      <a:srgbClr val="1C3140"/>
                    </a:gs>
                  </a:gsLst>
                  <a:lin ang="0" scaled="1"/>
                  <a:tileRect/>
                </a:gradFill>
                <a:latin typeface="Arial" panose="020B0604020202020204" pitchFamily="34" charset="0"/>
                <a:cs typeface="Arial" panose="020B0604020202020204" pitchFamily="34" charset="0"/>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dirty="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19865D4-BE98-46E3-A6B7-4F34A5E5D254}" type="datetime1">
              <a:rPr lang="en-US" smtClean="0"/>
              <a:pPr/>
              <a:t>10/23/2024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b="1">
                <a:solidFill>
                  <a:srgbClr val="DDBA58"/>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rgbClr val="C54528"/>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logo with text and gears&#10;&#10;Description automatically generated with medium confidence">
            <a:extLst>
              <a:ext uri="{FF2B5EF4-FFF2-40B4-BE49-F238E27FC236}">
                <a16:creationId xmlns:a16="http://schemas.microsoft.com/office/drawing/2014/main" id="{1CE78B70-EE3A-DCDB-8055-CDC5043D1F12}"/>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247305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9502"/>
            <a:ext cx="6096000" cy="6867502"/>
          </a:xfrm>
          <a:prstGeom prst="rect">
            <a:avLst/>
          </a:prstGeom>
          <a:gradFill flip="none" rotWithShape="1">
            <a:gsLst>
              <a:gs pos="45000">
                <a:srgbClr val="683A35">
                  <a:alpha val="87000"/>
                </a:srgbClr>
              </a:gs>
              <a:gs pos="0">
                <a:srgbClr val="1C3140"/>
              </a:gs>
              <a:gs pos="100000">
                <a:srgbClr val="C54528">
                  <a:alpha val="57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rgbClr val="C54528"/>
                    </a:gs>
                    <a:gs pos="100000">
                      <a:srgbClr val="1C3140"/>
                    </a:gs>
                  </a:gsLst>
                  <a:lin ang="0" scaled="1"/>
                  <a:tileRect/>
                </a:gradFill>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7DDC830-91D4-4D76-B486-41F29E6EE30C}" type="datetime1">
              <a:rPr lang="en-US" smtClean="0"/>
              <a:pPr/>
              <a:t>10/23/2024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b="1">
                <a:solidFill>
                  <a:srgbClr val="DDBA58"/>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rgbClr val="C54528"/>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rgbClr val="C54528"/>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A logo with text and gears&#10;&#10;Description automatically generated with medium confidence">
            <a:extLst>
              <a:ext uri="{FF2B5EF4-FFF2-40B4-BE49-F238E27FC236}">
                <a16:creationId xmlns:a16="http://schemas.microsoft.com/office/drawing/2014/main" id="{7F5B9238-6C9E-D25B-95EE-286BB7188484}"/>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397592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a:gsLst>
              <a:gs pos="0">
                <a:srgbClr val="C54528">
                  <a:alpha val="70000"/>
                </a:srgbClr>
              </a:gs>
              <a:gs pos="100000">
                <a:srgbClr val="1C314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34453F6-9CD2-44E4-BBC5-2899F0ED8F61}" type="datetime1">
              <a:rPr lang="en-US" smtClean="0"/>
              <a:pPr/>
              <a:t>10/23/2024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rgbClr val="DDBA58"/>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rgbClr val="DDBA58"/>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DBA58"/>
              </a:solidFill>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rgbClr val="DDBA58"/>
            </a:solidFill>
          </a:ln>
        </p:spPr>
        <p:style>
          <a:lnRef idx="1">
            <a:schemeClr val="accent1"/>
          </a:lnRef>
          <a:fillRef idx="0">
            <a:schemeClr val="accent1"/>
          </a:fillRef>
          <a:effectRef idx="0">
            <a:schemeClr val="accent1"/>
          </a:effectRef>
          <a:fontRef idx="minor">
            <a:schemeClr val="tx1"/>
          </a:fontRef>
        </p:style>
      </p:cxnSp>
      <p:pic>
        <p:nvPicPr>
          <p:cNvPr id="7" name="Picture 6" descr="A logo with text and gears&#10;&#10;Description automatically generated with medium confidence">
            <a:extLst>
              <a:ext uri="{FF2B5EF4-FFF2-40B4-BE49-F238E27FC236}">
                <a16:creationId xmlns:a16="http://schemas.microsoft.com/office/drawing/2014/main" id="{D4C35C57-CECE-EB72-EB56-5F3D1D8DC8CA}"/>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4260207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rgbClr val="C54528"/>
              </a:gs>
              <a:gs pos="100000">
                <a:srgbClr val="1C3140">
                  <a:alpha val="92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B855260-6F71-4500-AA56-E197C8A5E92E}" type="datetime1">
              <a:rPr lang="en-US" smtClean="0"/>
              <a:pPr/>
              <a:t>10/23/2024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Presentation Title</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pic>
        <p:nvPicPr>
          <p:cNvPr id="17" name="Picture 16" descr="A logo with text and gears&#10;&#10;Description automatically generated with medium confidence">
            <a:extLst>
              <a:ext uri="{FF2B5EF4-FFF2-40B4-BE49-F238E27FC236}">
                <a16:creationId xmlns:a16="http://schemas.microsoft.com/office/drawing/2014/main" id="{430E3D5E-18F7-8D4B-50D7-DF6C686C4C6C}"/>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311059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rgbClr val="1C3140"/>
              </a:gs>
              <a:gs pos="100000">
                <a:srgbClr val="C54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rgbClr val="C54528"/>
                    </a:gs>
                    <a:gs pos="100000">
                      <a:srgbClr val="1C3140"/>
                    </a:gs>
                  </a:gsLst>
                  <a:lin ang="0" scaled="1"/>
                </a:gradFill>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dirty="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2401007-55FE-4B9E-99B0-5FCA5C63BEEE}" type="datetime1">
              <a:rPr lang="en-US" smtClean="0"/>
              <a:pPr/>
              <a:t>10/23/2024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lvl1pPr>
              <a:defRPr b="1">
                <a:latin typeface="Arial" panose="020B0604020202020204" pitchFamily="34" charset="0"/>
                <a:cs typeface="Arial" panose="020B0604020202020204" pitchFamily="34" charset="0"/>
              </a:defRPr>
            </a:lvl1p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rgbClr val="DDB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rgbClr val="DDBA58"/>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rgbClr val="DDBA58"/>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rgbClr val="C5452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rgbClr val="1C3140"/>
            </a:solidFill>
          </a:ln>
        </p:spPr>
        <p:style>
          <a:lnRef idx="1">
            <a:schemeClr val="accent1"/>
          </a:lnRef>
          <a:fillRef idx="0">
            <a:schemeClr val="accent1"/>
          </a:fillRef>
          <a:effectRef idx="0">
            <a:schemeClr val="accent1"/>
          </a:effectRef>
          <a:fontRef idx="minor">
            <a:schemeClr val="tx1"/>
          </a:fontRef>
        </p:style>
      </p:cxnSp>
      <p:pic>
        <p:nvPicPr>
          <p:cNvPr id="17" name="Picture 16" descr="A logo with text and gears&#10;&#10;Description automatically generated with medium confidence">
            <a:extLst>
              <a:ext uri="{FF2B5EF4-FFF2-40B4-BE49-F238E27FC236}">
                <a16:creationId xmlns:a16="http://schemas.microsoft.com/office/drawing/2014/main" id="{F0B8EAEE-F0F6-AC45-3371-74EFC71A1B26}"/>
              </a:ext>
            </a:extLst>
          </p:cNvPr>
          <p:cNvPicPr>
            <a:picLocks noChangeAspect="1"/>
          </p:cNvPicPr>
          <p:nvPr userDrawn="1"/>
        </p:nvPicPr>
        <p:blipFill>
          <a:blip r:embed="rId3"/>
          <a:stretch>
            <a:fillRect/>
          </a:stretch>
        </p:blipFill>
        <p:spPr>
          <a:xfrm>
            <a:off x="10664570" y="76200"/>
            <a:ext cx="1448797" cy="592632"/>
          </a:xfrm>
          <a:prstGeom prst="rect">
            <a:avLst/>
          </a:prstGeom>
        </p:spPr>
      </p:pic>
    </p:spTree>
    <p:extLst>
      <p:ext uri="{BB962C8B-B14F-4D97-AF65-F5344CB8AC3E}">
        <p14:creationId xmlns:p14="http://schemas.microsoft.com/office/powerpoint/2010/main" val="391027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latin typeface="Arial" panose="020B0604020202020204" pitchFamily="34" charset="0"/>
                <a:cs typeface="Arial" panose="020B0604020202020204" pitchFamily="34" charset="0"/>
              </a:defRPr>
            </a:lvl1pPr>
          </a:lstStyle>
          <a:p>
            <a:fld id="{7E5F88F2-B164-4B6F-A4D1-FF377EA65B7F}" type="datetime1">
              <a:rPr lang="en-US" smtClean="0"/>
              <a:pPr/>
              <a:t>10/23/2024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90" r:id="rId2"/>
    <p:sldLayoutId id="2147483663" r:id="rId3"/>
    <p:sldLayoutId id="2147483677" r:id="rId4"/>
    <p:sldLayoutId id="2147483666" r:id="rId5"/>
    <p:sldLayoutId id="2147483669" r:id="rId6"/>
    <p:sldLayoutId id="2147483667" r:id="rId7"/>
    <p:sldLayoutId id="2147483653" r:id="rId8"/>
    <p:sldLayoutId id="2147483672" r:id="rId9"/>
    <p:sldLayoutId id="2147483676" r:id="rId10"/>
    <p:sldLayoutId id="2147483652" r:id="rId11"/>
    <p:sldLayoutId id="2147483678" r:id="rId12"/>
    <p:sldLayoutId id="2147483654" r:id="rId13"/>
    <p:sldLayoutId id="2147483682" r:id="rId14"/>
    <p:sldLayoutId id="2147483683" r:id="rId15"/>
    <p:sldLayoutId id="2147483685" r:id="rId16"/>
    <p:sldLayoutId id="2147483657" r:id="rId17"/>
    <p:sldLayoutId id="2147483686" r:id="rId18"/>
    <p:sldLayoutId id="2147483656" r:id="rId19"/>
    <p:sldLayoutId id="2147483694"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8" Type="http://schemas.openxmlformats.org/officeDocument/2006/relationships/hyperlink" Target="https://stackoverflow.com/questions/tagged/reactjs" TargetMode="External"/><Relationship Id="rId3" Type="http://schemas.openxmlformats.org/officeDocument/2006/relationships/hyperlink" Target="https://react.dev/learn" TargetMode="External"/><Relationship Id="rId7" Type="http://schemas.openxmlformats.org/officeDocument/2006/relationships/hyperlink" Target="https://reactjs.org/blog/2019/08/15/new-react-devtools.html"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hyperlink" Target="https://create-react-app.dev/" TargetMode="External"/><Relationship Id="rId5" Type="http://schemas.openxmlformats.org/officeDocument/2006/relationships/hyperlink" Target="https://testing-library.com/docs/react-testing-library/intro/" TargetMode="External"/><Relationship Id="rId4" Type="http://schemas.openxmlformats.org/officeDocument/2006/relationships/hyperlink" Target="https://reactrouter.com/en/main"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hyperlink" Target="https://formik.org/"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hyperlink" Target="https://usehooks.com/" TargetMode="External"/><Relationship Id="rId4" Type="http://schemas.openxmlformats.org/officeDocument/2006/relationships/hyperlink" Target="https://www.react-hook-form.com/"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77AA84D-AF9D-A519-92F9-E72806A5C6C1}"/>
              </a:ext>
            </a:extLst>
          </p:cNvPr>
          <p:cNvSpPr>
            <a:spLocks noGrp="1"/>
          </p:cNvSpPr>
          <p:nvPr>
            <p:ph type="ctrTitle"/>
          </p:nvPr>
        </p:nvSpPr>
        <p:spPr>
          <a:xfrm>
            <a:off x="1858478" y="4843196"/>
            <a:ext cx="10135402" cy="915873"/>
          </a:xfrm>
        </p:spPr>
        <p:txBody>
          <a:bodyPr>
            <a:noAutofit/>
          </a:bodyPr>
          <a:lstStyle/>
          <a:p>
            <a:r>
              <a:rPr lang="en-US" sz="3600" dirty="0">
                <a:latin typeface="Arial" panose="020B0604020202020204" pitchFamily="34" charset="0"/>
                <a:cs typeface="Arial" panose="020B0604020202020204" pitchFamily="34" charset="0"/>
              </a:rPr>
              <a:t>React &amp; Redux &amp; Git Covers Software Testing and CI Using GITHUB Platform</a:t>
            </a:r>
          </a:p>
        </p:txBody>
      </p:sp>
      <p:sp>
        <p:nvSpPr>
          <p:cNvPr id="13" name="Subtitle 2">
            <a:extLst>
              <a:ext uri="{FF2B5EF4-FFF2-40B4-BE49-F238E27FC236}">
                <a16:creationId xmlns:a16="http://schemas.microsoft.com/office/drawing/2014/main" id="{1AD99EFC-5AAD-38BB-6437-071702233617}"/>
              </a:ext>
            </a:extLst>
          </p:cNvPr>
          <p:cNvSpPr>
            <a:spLocks noGrp="1"/>
          </p:cNvSpPr>
          <p:nvPr>
            <p:ph type="subTitle" idx="1"/>
          </p:nvPr>
        </p:nvSpPr>
        <p:spPr>
          <a:xfrm>
            <a:off x="1909278" y="5944176"/>
            <a:ext cx="3892082" cy="761423"/>
          </a:xfrm>
        </p:spPr>
        <p:txBody>
          <a:bodyPr>
            <a:normAutofit fontScale="62500" lnSpcReduction="20000"/>
          </a:bodyPr>
          <a:lstStyle/>
          <a:p>
            <a:r>
              <a:rPr lang="en-US" dirty="0">
                <a:latin typeface="Arial" panose="020B0604020202020204" pitchFamily="34" charset="0"/>
                <a:cs typeface="Arial" panose="020B0604020202020204" pitchFamily="34" charset="0"/>
              </a:rPr>
              <a:t>React</a:t>
            </a:r>
            <a:br>
              <a:rPr lang="en-US" dirty="0"/>
            </a:br>
            <a:br>
              <a:rPr lang="en-US" dirty="0"/>
            </a:br>
            <a:r>
              <a:rPr lang="en-US" dirty="0"/>
              <a:t>by </a:t>
            </a:r>
            <a:r>
              <a:rPr lang="en-US" dirty="0">
                <a:latin typeface="Arial" panose="020B0604020202020204" pitchFamily="34" charset="0"/>
                <a:cs typeface="Arial" panose="020B0604020202020204" pitchFamily="34" charset="0"/>
              </a:rPr>
              <a:t>Saad Alafandi</a:t>
            </a:r>
          </a:p>
        </p:txBody>
      </p:sp>
      <p:sp>
        <p:nvSpPr>
          <p:cNvPr id="14" name="Text Placeholder 3">
            <a:extLst>
              <a:ext uri="{FF2B5EF4-FFF2-40B4-BE49-F238E27FC236}">
                <a16:creationId xmlns:a16="http://schemas.microsoft.com/office/drawing/2014/main" id="{222D59A4-42FD-0F89-0177-600C58B34C9D}"/>
              </a:ext>
            </a:extLst>
          </p:cNvPr>
          <p:cNvSpPr txBox="1">
            <a:spLocks/>
          </p:cNvSpPr>
          <p:nvPr/>
        </p:nvSpPr>
        <p:spPr>
          <a:xfrm>
            <a:off x="9606281" y="6203405"/>
            <a:ext cx="2329472" cy="601840"/>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lang="en-US" sz="3000" b="1" i="0" kern="1200" dirty="0">
                <a:solidFill>
                  <a:srgbClr val="DDBA5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21/10/2024</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What is the Virtual DOM?</a:t>
            </a:r>
          </a:p>
          <a:p>
            <a:pPr marL="742950" lvl="1" indent="-285750">
              <a:buFont typeface="Arial" panose="020B0604020202020204" pitchFamily="34" charset="0"/>
              <a:buChar char="•"/>
            </a:pPr>
            <a:r>
              <a:rPr lang="en-US" dirty="0"/>
              <a:t>An in-memory representation of the real DOM.</a:t>
            </a:r>
          </a:p>
          <a:p>
            <a:pPr marL="742950" lvl="1" indent="-285750">
              <a:buFont typeface="Arial" panose="020B0604020202020204" pitchFamily="34" charset="0"/>
              <a:buChar char="•"/>
            </a:pPr>
            <a:r>
              <a:rPr lang="en-US" dirty="0"/>
              <a:t>Abstracts the actual DOM to optimize updates.</a:t>
            </a:r>
          </a:p>
          <a:p>
            <a:pPr marL="285750" indent="-285750">
              <a:buFont typeface="Arial" panose="020B0604020202020204" pitchFamily="34" charset="0"/>
              <a:buChar char="•"/>
            </a:pPr>
            <a:r>
              <a:rPr lang="en-US" b="1" dirty="0"/>
              <a:t>How It Works:</a:t>
            </a:r>
          </a:p>
          <a:p>
            <a:pPr marL="742950" lvl="1" indent="-285750">
              <a:buFont typeface="Arial" panose="020B0604020202020204" pitchFamily="34" charset="0"/>
              <a:buChar char="•"/>
            </a:pPr>
            <a:r>
              <a:rPr lang="en-US" dirty="0"/>
              <a:t>Rendering: React creates a Virtual DOM tree from JSX.</a:t>
            </a:r>
          </a:p>
          <a:p>
            <a:pPr marL="742950" lvl="1" indent="-285750">
              <a:buFont typeface="Arial" panose="020B0604020202020204" pitchFamily="34" charset="0"/>
              <a:buChar char="•"/>
            </a:pPr>
            <a:r>
              <a:rPr lang="en-US" dirty="0"/>
              <a:t>Diffing Algorithm: Compares the new Virtual DOM with the previous version.</a:t>
            </a:r>
          </a:p>
          <a:p>
            <a:pPr marL="742950" lvl="1" indent="-285750">
              <a:buFont typeface="Arial" panose="020B0604020202020204" pitchFamily="34" charset="0"/>
              <a:buChar char="•"/>
            </a:pPr>
            <a:r>
              <a:rPr lang="en-US" dirty="0"/>
              <a:t>Reconciliation: Determines the minimal number of changes needed.</a:t>
            </a:r>
          </a:p>
          <a:p>
            <a:pPr marL="742950" lvl="1" indent="-285750">
              <a:buFont typeface="Arial" panose="020B0604020202020204" pitchFamily="34" charset="0"/>
              <a:buChar char="•"/>
            </a:pPr>
            <a:r>
              <a:rPr lang="en-US" dirty="0"/>
              <a:t>Updating the Real DOM: Applies only the necessary updates for efficiency.</a:t>
            </a:r>
          </a:p>
          <a:p>
            <a:pPr marL="285750" indent="-285750">
              <a:buFont typeface="Arial" panose="020B0604020202020204" pitchFamily="34" charset="0"/>
              <a:buChar char="•"/>
            </a:pPr>
            <a:r>
              <a:rPr lang="en-US" b="1" dirty="0"/>
              <a:t>Benefits:</a:t>
            </a:r>
          </a:p>
          <a:p>
            <a:pPr marL="742950" lvl="1" indent="-285750">
              <a:buFont typeface="Arial" panose="020B0604020202020204" pitchFamily="34" charset="0"/>
              <a:buChar char="•"/>
            </a:pPr>
            <a:r>
              <a:rPr lang="en-US" b="1" dirty="0"/>
              <a:t>Performance Optimization: </a:t>
            </a:r>
            <a:r>
              <a:rPr lang="en-US" dirty="0"/>
              <a:t>Reduces the number of direct DOM manipulations.</a:t>
            </a:r>
          </a:p>
          <a:p>
            <a:pPr marL="742950" lvl="1" indent="-285750">
              <a:buFont typeface="Arial" panose="020B0604020202020204" pitchFamily="34" charset="0"/>
              <a:buChar char="•"/>
            </a:pPr>
            <a:r>
              <a:rPr lang="en-US" b="1" dirty="0"/>
              <a:t>Efficient Updates: </a:t>
            </a:r>
            <a:r>
              <a:rPr lang="en-US" dirty="0"/>
              <a:t>Only changes that differ are updated, minimizing reflows and repaints.</a:t>
            </a:r>
          </a:p>
          <a:p>
            <a:pPr marL="742950" lvl="1" indent="-285750">
              <a:buFont typeface="Arial" panose="020B0604020202020204" pitchFamily="34" charset="0"/>
              <a:buChar char="•"/>
            </a:pPr>
            <a:r>
              <a:rPr lang="en-US" b="1" dirty="0"/>
              <a:t>Predictable Rendering: </a:t>
            </a:r>
            <a:r>
              <a:rPr lang="en-US" dirty="0"/>
              <a:t>Enhances consistency and reliability in UI updates.</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Understanding the Virtual DOM</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2396862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Route Parameters and Dynamic Routing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solidFill>
                  <a:srgbClr val="1C3140"/>
                </a:solidFill>
              </a:rPr>
              <a:t>Defining Route with Parameters: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solidFill>
                <a:srgbClr val="1C3140"/>
              </a:solidFill>
            </a:endParaRPr>
          </a:p>
          <a:p>
            <a:pPr marL="285750" indent="-285750">
              <a:buFont typeface="Arial" panose="020B0604020202020204" pitchFamily="34" charset="0"/>
              <a:buChar char="•"/>
            </a:pPr>
            <a:r>
              <a:rPr lang="en-US" b="1" dirty="0"/>
              <a:t>Example Usage:</a:t>
            </a:r>
          </a:p>
          <a:p>
            <a:pPr marL="285750" indent="-285750">
              <a:buFont typeface="Arial" panose="020B0604020202020204" pitchFamily="34" charset="0"/>
              <a:buChar char="•"/>
            </a:pPr>
            <a:r>
              <a:rPr lang="en-US" b="1" dirty="0"/>
              <a:t>URL: </a:t>
            </a:r>
            <a:r>
              <a:rPr lang="en-US" b="1" dirty="0">
                <a:highlight>
                  <a:srgbClr val="C0C0C0"/>
                </a:highlight>
              </a:rPr>
              <a:t>/users/123</a:t>
            </a:r>
          </a:p>
          <a:p>
            <a:pPr marL="285750" indent="-285750">
              <a:buFont typeface="Arial" panose="020B0604020202020204" pitchFamily="34" charset="0"/>
              <a:buChar char="•"/>
            </a:pPr>
            <a:r>
              <a:rPr lang="en-US" b="1" dirty="0"/>
              <a:t>Display: </a:t>
            </a:r>
            <a:r>
              <a:rPr lang="en-US" b="1" dirty="0">
                <a:highlight>
                  <a:srgbClr val="C0C0C0"/>
                </a:highlight>
              </a:rPr>
              <a:t>User ID: 123</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100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2D26816A-9149-14AD-A235-619543514C3D}"/>
              </a:ext>
            </a:extLst>
          </p:cNvPr>
          <p:cNvPicPr>
            <a:picLocks noChangeAspect="1"/>
          </p:cNvPicPr>
          <p:nvPr/>
        </p:nvPicPr>
        <p:blipFill>
          <a:blip r:embed="rId3"/>
          <a:stretch>
            <a:fillRect/>
          </a:stretch>
        </p:blipFill>
        <p:spPr>
          <a:xfrm>
            <a:off x="929641" y="2905125"/>
            <a:ext cx="6858000" cy="523875"/>
          </a:xfrm>
          <a:prstGeom prst="rect">
            <a:avLst/>
          </a:prstGeom>
        </p:spPr>
      </p:pic>
    </p:spTree>
    <p:extLst>
      <p:ext uri="{BB962C8B-B14F-4D97-AF65-F5344CB8AC3E}">
        <p14:creationId xmlns:p14="http://schemas.microsoft.com/office/powerpoint/2010/main" val="42707539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Route Parameters and Dynamic Routing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solidFill>
                  <a:srgbClr val="1C3140"/>
                </a:solidFill>
              </a:rPr>
              <a:t>Accessing Route Parameters:</a:t>
            </a:r>
            <a:endParaRPr lang="en-US" b="1"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101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9F092C81-CD6C-F7F8-98EA-C3905DF6E415}"/>
              </a:ext>
            </a:extLst>
          </p:cNvPr>
          <p:cNvPicPr>
            <a:picLocks noChangeAspect="1"/>
          </p:cNvPicPr>
          <p:nvPr/>
        </p:nvPicPr>
        <p:blipFill>
          <a:blip r:embed="rId3"/>
          <a:stretch>
            <a:fillRect/>
          </a:stretch>
        </p:blipFill>
        <p:spPr>
          <a:xfrm>
            <a:off x="929641" y="2994673"/>
            <a:ext cx="7773784" cy="3247668"/>
          </a:xfrm>
          <a:prstGeom prst="rect">
            <a:avLst/>
          </a:prstGeom>
        </p:spPr>
      </p:pic>
    </p:spTree>
    <p:extLst>
      <p:ext uri="{BB962C8B-B14F-4D97-AF65-F5344CB8AC3E}">
        <p14:creationId xmlns:p14="http://schemas.microsoft.com/office/powerpoint/2010/main" val="838749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Nested Routes in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b="1"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102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Dashboard Component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11" name="Picture 10">
            <a:extLst>
              <a:ext uri="{FF2B5EF4-FFF2-40B4-BE49-F238E27FC236}">
                <a16:creationId xmlns:a16="http://schemas.microsoft.com/office/drawing/2014/main" id="{4FFB23DD-13A1-B820-300E-A4C7D8C66087}"/>
              </a:ext>
            </a:extLst>
          </p:cNvPr>
          <p:cNvPicPr>
            <a:picLocks noChangeAspect="1"/>
          </p:cNvPicPr>
          <p:nvPr/>
        </p:nvPicPr>
        <p:blipFill>
          <a:blip r:embed="rId3"/>
          <a:stretch>
            <a:fillRect/>
          </a:stretch>
        </p:blipFill>
        <p:spPr>
          <a:xfrm>
            <a:off x="929641" y="2471803"/>
            <a:ext cx="6206835" cy="3807118"/>
          </a:xfrm>
          <a:prstGeom prst="rect">
            <a:avLst/>
          </a:prstGeom>
        </p:spPr>
      </p:pic>
    </p:spTree>
    <p:extLst>
      <p:ext uri="{BB962C8B-B14F-4D97-AF65-F5344CB8AC3E}">
        <p14:creationId xmlns:p14="http://schemas.microsoft.com/office/powerpoint/2010/main" val="2442632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Nested Routes in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b="1"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103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Overview and Settings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30A5B765-D55B-D34A-EA08-F5F222E1C895}"/>
              </a:ext>
            </a:extLst>
          </p:cNvPr>
          <p:cNvPicPr>
            <a:picLocks noChangeAspect="1"/>
          </p:cNvPicPr>
          <p:nvPr/>
        </p:nvPicPr>
        <p:blipFill>
          <a:blip r:embed="rId3"/>
          <a:stretch>
            <a:fillRect/>
          </a:stretch>
        </p:blipFill>
        <p:spPr>
          <a:xfrm>
            <a:off x="929641" y="2447946"/>
            <a:ext cx="8646815" cy="2606192"/>
          </a:xfrm>
          <a:prstGeom prst="rect">
            <a:avLst/>
          </a:prstGeom>
        </p:spPr>
      </p:pic>
      <p:sp>
        <p:nvSpPr>
          <p:cNvPr id="8" name="Footer Placeholder 3">
            <a:extLst>
              <a:ext uri="{FF2B5EF4-FFF2-40B4-BE49-F238E27FC236}">
                <a16:creationId xmlns:a16="http://schemas.microsoft.com/office/drawing/2014/main" id="{A3BBFC32-1734-591D-1C6B-15CC3ECDCB8E}"/>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35987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1-Installing React Router v6</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104</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10" name="Picture Placeholder 9">
            <a:extLst>
              <a:ext uri="{FF2B5EF4-FFF2-40B4-BE49-F238E27FC236}">
                <a16:creationId xmlns:a16="http://schemas.microsoft.com/office/drawing/2014/main" id="{D0B145D8-A0FA-D69F-F22A-49324A2483EA}"/>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FC36F96B-08E7-A834-B8FE-C66F698180AE}"/>
              </a:ext>
            </a:extLst>
          </p:cNvPr>
          <p:cNvPicPr>
            <a:picLocks noChangeAspect="1"/>
          </p:cNvPicPr>
          <p:nvPr/>
        </p:nvPicPr>
        <p:blipFill>
          <a:blip r:embed="rId3"/>
          <a:stretch>
            <a:fillRect/>
          </a:stretch>
        </p:blipFill>
        <p:spPr>
          <a:xfrm>
            <a:off x="928799" y="1613501"/>
            <a:ext cx="4471165" cy="4662332"/>
          </a:xfrm>
          <a:prstGeom prst="rect">
            <a:avLst/>
          </a:prstGeom>
        </p:spPr>
      </p:pic>
      <p:sp>
        <p:nvSpPr>
          <p:cNvPr id="4" name="Footer Placeholder 3">
            <a:extLst>
              <a:ext uri="{FF2B5EF4-FFF2-40B4-BE49-F238E27FC236}">
                <a16:creationId xmlns:a16="http://schemas.microsoft.com/office/drawing/2014/main" id="{C155C7B9-F4F4-F4B1-01CB-1FED17D1C58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6739215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2-Configuring the Router – App.js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105</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8" name="Picture Placeholder 7">
            <a:extLst>
              <a:ext uri="{FF2B5EF4-FFF2-40B4-BE49-F238E27FC236}">
                <a16:creationId xmlns:a16="http://schemas.microsoft.com/office/drawing/2014/main" id="{A41B3A8D-86EA-821E-E3E0-C515300AEAB4}"/>
              </a:ext>
            </a:extLst>
          </p:cNvPr>
          <p:cNvSpPr>
            <a:spLocks noGrp="1"/>
          </p:cNvSpPr>
          <p:nvPr>
            <p:ph type="pic" sz="quarter" idx="15"/>
          </p:nvPr>
        </p:nvSpPr>
        <p:spPr/>
        <p:txBody>
          <a:bodyPr/>
          <a:lstStyle/>
          <a:p>
            <a:endParaRPr lang="en-US"/>
          </a:p>
        </p:txBody>
      </p:sp>
      <p:pic>
        <p:nvPicPr>
          <p:cNvPr id="6" name="Picture 5">
            <a:extLst>
              <a:ext uri="{FF2B5EF4-FFF2-40B4-BE49-F238E27FC236}">
                <a16:creationId xmlns:a16="http://schemas.microsoft.com/office/drawing/2014/main" id="{CC89705F-1D03-7699-51A1-76D48F4AB221}"/>
              </a:ext>
            </a:extLst>
          </p:cNvPr>
          <p:cNvPicPr>
            <a:picLocks noChangeAspect="1"/>
          </p:cNvPicPr>
          <p:nvPr/>
        </p:nvPicPr>
        <p:blipFill>
          <a:blip r:embed="rId3"/>
          <a:stretch>
            <a:fillRect/>
          </a:stretch>
        </p:blipFill>
        <p:spPr>
          <a:xfrm>
            <a:off x="928799" y="1613500"/>
            <a:ext cx="4043535" cy="4646715"/>
          </a:xfrm>
          <a:prstGeom prst="rect">
            <a:avLst/>
          </a:prstGeom>
        </p:spPr>
      </p:pic>
      <p:sp>
        <p:nvSpPr>
          <p:cNvPr id="4" name="Footer Placeholder 3">
            <a:extLst>
              <a:ext uri="{FF2B5EF4-FFF2-40B4-BE49-F238E27FC236}">
                <a16:creationId xmlns:a16="http://schemas.microsoft.com/office/drawing/2014/main" id="{AE81CA6B-EF7B-8E44-1B1F-616016A7AAEB}"/>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687107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2-Configuring the Router – index.js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106</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8" name="Picture Placeholder 7">
            <a:extLst>
              <a:ext uri="{FF2B5EF4-FFF2-40B4-BE49-F238E27FC236}">
                <a16:creationId xmlns:a16="http://schemas.microsoft.com/office/drawing/2014/main" id="{A41B3A8D-86EA-821E-E3E0-C515300AEAB4}"/>
              </a:ext>
            </a:extLst>
          </p:cNvPr>
          <p:cNvSpPr>
            <a:spLocks noGrp="1"/>
          </p:cNvSpPr>
          <p:nvPr>
            <p:ph type="pic" sz="quarter" idx="15"/>
          </p:nvPr>
        </p:nvSpPr>
        <p:spPr/>
        <p:txBody>
          <a:bodyPr/>
          <a:lstStyle/>
          <a:p>
            <a:endParaRPr lang="en-US"/>
          </a:p>
        </p:txBody>
      </p:sp>
      <p:pic>
        <p:nvPicPr>
          <p:cNvPr id="9" name="Picture 8">
            <a:extLst>
              <a:ext uri="{FF2B5EF4-FFF2-40B4-BE49-F238E27FC236}">
                <a16:creationId xmlns:a16="http://schemas.microsoft.com/office/drawing/2014/main" id="{198C2556-D2FB-00BF-6827-F31B67964201}"/>
              </a:ext>
            </a:extLst>
          </p:cNvPr>
          <p:cNvPicPr>
            <a:picLocks noChangeAspect="1"/>
          </p:cNvPicPr>
          <p:nvPr/>
        </p:nvPicPr>
        <p:blipFill>
          <a:blip r:embed="rId3"/>
          <a:stretch>
            <a:fillRect/>
          </a:stretch>
        </p:blipFill>
        <p:spPr>
          <a:xfrm>
            <a:off x="928799" y="1613501"/>
            <a:ext cx="5558437" cy="4671815"/>
          </a:xfrm>
          <a:prstGeom prst="rect">
            <a:avLst/>
          </a:prstGeom>
        </p:spPr>
      </p:pic>
      <p:sp>
        <p:nvSpPr>
          <p:cNvPr id="4" name="Footer Placeholder 3">
            <a:extLst>
              <a:ext uri="{FF2B5EF4-FFF2-40B4-BE49-F238E27FC236}">
                <a16:creationId xmlns:a16="http://schemas.microsoft.com/office/drawing/2014/main" id="{7CD5F2A8-1F15-B071-6D92-24B597EC9E2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449537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3-Incorporating the Link component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107</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C0CDEB90-CB77-4DBF-63B2-001FB66C9D17}"/>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70C2A25C-17D1-774B-EAD1-806D4B6C869A}"/>
              </a:ext>
            </a:extLst>
          </p:cNvPr>
          <p:cNvPicPr>
            <a:picLocks noChangeAspect="1"/>
          </p:cNvPicPr>
          <p:nvPr/>
        </p:nvPicPr>
        <p:blipFill>
          <a:blip r:embed="rId3"/>
          <a:stretch>
            <a:fillRect/>
          </a:stretch>
        </p:blipFill>
        <p:spPr>
          <a:xfrm>
            <a:off x="928799" y="1613501"/>
            <a:ext cx="4859950" cy="4625901"/>
          </a:xfrm>
          <a:prstGeom prst="rect">
            <a:avLst/>
          </a:prstGeom>
        </p:spPr>
      </p:pic>
      <p:pic>
        <p:nvPicPr>
          <p:cNvPr id="11" name="Picture 10">
            <a:extLst>
              <a:ext uri="{FF2B5EF4-FFF2-40B4-BE49-F238E27FC236}">
                <a16:creationId xmlns:a16="http://schemas.microsoft.com/office/drawing/2014/main" id="{3F96F3E3-EF1F-14FB-3933-C0B78E678296}"/>
              </a:ext>
            </a:extLst>
          </p:cNvPr>
          <p:cNvPicPr>
            <a:picLocks noChangeAspect="1"/>
          </p:cNvPicPr>
          <p:nvPr/>
        </p:nvPicPr>
        <p:blipFill>
          <a:blip r:embed="rId4"/>
          <a:stretch>
            <a:fillRect/>
          </a:stretch>
        </p:blipFill>
        <p:spPr>
          <a:xfrm>
            <a:off x="6025590" y="1604862"/>
            <a:ext cx="5567361" cy="4660698"/>
          </a:xfrm>
          <a:prstGeom prst="rect">
            <a:avLst/>
          </a:prstGeom>
        </p:spPr>
      </p:pic>
      <p:sp>
        <p:nvSpPr>
          <p:cNvPr id="6" name="Footer Placeholder 3">
            <a:extLst>
              <a:ext uri="{FF2B5EF4-FFF2-40B4-BE49-F238E27FC236}">
                <a16:creationId xmlns:a16="http://schemas.microsoft.com/office/drawing/2014/main" id="{AA80F7F9-CD71-58C5-9E42-D50F617E41C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0822629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4-Nesting links with React Router v6</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108</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2BFD5C0D-737D-646C-27EF-BFABF8968852}"/>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3FCD1B21-31F0-C4D1-FFBB-88C1283758A3}"/>
              </a:ext>
            </a:extLst>
          </p:cNvPr>
          <p:cNvPicPr>
            <a:picLocks noChangeAspect="1"/>
          </p:cNvPicPr>
          <p:nvPr/>
        </p:nvPicPr>
        <p:blipFill>
          <a:blip r:embed="rId3"/>
          <a:stretch>
            <a:fillRect/>
          </a:stretch>
        </p:blipFill>
        <p:spPr>
          <a:xfrm>
            <a:off x="928799" y="1613501"/>
            <a:ext cx="4979387" cy="4649717"/>
          </a:xfrm>
          <a:prstGeom prst="rect">
            <a:avLst/>
          </a:prstGeom>
        </p:spPr>
      </p:pic>
      <p:pic>
        <p:nvPicPr>
          <p:cNvPr id="11" name="Picture 10">
            <a:extLst>
              <a:ext uri="{FF2B5EF4-FFF2-40B4-BE49-F238E27FC236}">
                <a16:creationId xmlns:a16="http://schemas.microsoft.com/office/drawing/2014/main" id="{F8DEE2B3-DACA-E89B-2917-EF57B3CD9FFB}"/>
              </a:ext>
            </a:extLst>
          </p:cNvPr>
          <p:cNvPicPr>
            <a:picLocks noChangeAspect="1"/>
          </p:cNvPicPr>
          <p:nvPr/>
        </p:nvPicPr>
        <p:blipFill>
          <a:blip r:embed="rId4"/>
          <a:stretch>
            <a:fillRect/>
          </a:stretch>
        </p:blipFill>
        <p:spPr>
          <a:xfrm>
            <a:off x="6032402" y="1613501"/>
            <a:ext cx="4750914" cy="4649717"/>
          </a:xfrm>
          <a:prstGeom prst="rect">
            <a:avLst/>
          </a:prstGeom>
        </p:spPr>
      </p:pic>
      <p:sp>
        <p:nvSpPr>
          <p:cNvPr id="6" name="Footer Placeholder 3">
            <a:extLst>
              <a:ext uri="{FF2B5EF4-FFF2-40B4-BE49-F238E27FC236}">
                <a16:creationId xmlns:a16="http://schemas.microsoft.com/office/drawing/2014/main" id="{9BF22783-6031-D5F9-0A6F-BBF465E9AF25}"/>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83651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normAutofit/>
          </a:bodyPr>
          <a:lstStyle/>
          <a:p>
            <a:r>
              <a:rPr lang="en-US" dirty="0"/>
              <a:t>React Testing and Deployment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109</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5" name="Picture 4" descr="A test paper with a pen&#10;&#10;Description automatically generated">
            <a:extLst>
              <a:ext uri="{FF2B5EF4-FFF2-40B4-BE49-F238E27FC236}">
                <a16:creationId xmlns:a16="http://schemas.microsoft.com/office/drawing/2014/main" id="{7EB169E8-5102-DB27-D09C-1EAF86144076}"/>
              </a:ext>
            </a:extLst>
          </p:cNvPr>
          <p:cNvPicPr>
            <a:picLocks noChangeAspect="1"/>
          </p:cNvPicPr>
          <p:nvPr/>
        </p:nvPicPr>
        <p:blipFill>
          <a:blip r:embed="rId2"/>
          <a:stretch>
            <a:fillRect/>
          </a:stretch>
        </p:blipFill>
        <p:spPr>
          <a:xfrm>
            <a:off x="7421268" y="1591040"/>
            <a:ext cx="4171683" cy="4171683"/>
          </a:xfrm>
          <a:prstGeom prst="rect">
            <a:avLst/>
          </a:prstGeom>
        </p:spPr>
      </p:pic>
    </p:spTree>
    <p:extLst>
      <p:ext uri="{BB962C8B-B14F-4D97-AF65-F5344CB8AC3E}">
        <p14:creationId xmlns:p14="http://schemas.microsoft.com/office/powerpoint/2010/main" val="54409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a:t>
            </a:r>
          </a:p>
        </p:txBody>
      </p:sp>
      <p:graphicFrame>
        <p:nvGraphicFramePr>
          <p:cNvPr id="3" name="Content Placeholder 2">
            <a:extLst>
              <a:ext uri="{FF2B5EF4-FFF2-40B4-BE49-F238E27FC236}">
                <a16:creationId xmlns:a16="http://schemas.microsoft.com/office/drawing/2014/main" id="{952AB6E2-8AAE-5991-DB16-2B2AD9648C70}"/>
              </a:ext>
            </a:extLst>
          </p:cNvPr>
          <p:cNvGraphicFramePr>
            <a:graphicFrameLocks noGrp="1"/>
          </p:cNvGraphicFramePr>
          <p:nvPr>
            <p:ph idx="1"/>
            <p:extLst>
              <p:ext uri="{D42A27DB-BD31-4B8C-83A1-F6EECF244321}">
                <p14:modId xmlns:p14="http://schemas.microsoft.com/office/powerpoint/2010/main" val="3417374821"/>
              </p:ext>
            </p:extLst>
          </p:nvPr>
        </p:nvGraphicFramePr>
        <p:xfrm>
          <a:off x="930275" y="2471738"/>
          <a:ext cx="10515597" cy="2931160"/>
        </p:xfrm>
        <a:graphic>
          <a:graphicData uri="http://schemas.openxmlformats.org/drawingml/2006/table">
            <a:tbl>
              <a:tblPr firstRow="1" bandRow="1">
                <a:tableStyleId>{5C22544A-7EE6-4342-B048-85BDC9FD1C3A}</a:tableStyleId>
              </a:tblPr>
              <a:tblGrid>
                <a:gridCol w="1962554">
                  <a:extLst>
                    <a:ext uri="{9D8B030D-6E8A-4147-A177-3AD203B41FA5}">
                      <a16:colId xmlns:a16="http://schemas.microsoft.com/office/drawing/2014/main" val="2630247526"/>
                    </a:ext>
                  </a:extLst>
                </a:gridCol>
                <a:gridCol w="3453938">
                  <a:extLst>
                    <a:ext uri="{9D8B030D-6E8A-4147-A177-3AD203B41FA5}">
                      <a16:colId xmlns:a16="http://schemas.microsoft.com/office/drawing/2014/main" val="3067096436"/>
                    </a:ext>
                  </a:extLst>
                </a:gridCol>
                <a:gridCol w="5099105">
                  <a:extLst>
                    <a:ext uri="{9D8B030D-6E8A-4147-A177-3AD203B41FA5}">
                      <a16:colId xmlns:a16="http://schemas.microsoft.com/office/drawing/2014/main" val="4073965624"/>
                    </a:ext>
                  </a:extLst>
                </a:gridCol>
              </a:tblGrid>
              <a:tr h="370840">
                <a:tc>
                  <a:txBody>
                    <a:bodyPr/>
                    <a:lstStyle/>
                    <a:p>
                      <a:r>
                        <a:rPr lang="en-US" dirty="0"/>
                        <a:t>Aspect</a:t>
                      </a:r>
                    </a:p>
                  </a:txBody>
                  <a:tcPr>
                    <a:solidFill>
                      <a:srgbClr val="1C3140"/>
                    </a:solidFill>
                  </a:tcPr>
                </a:tc>
                <a:tc>
                  <a:txBody>
                    <a:bodyPr/>
                    <a:lstStyle/>
                    <a:p>
                      <a:r>
                        <a:rPr lang="en-US" dirty="0"/>
                        <a:t>Library</a:t>
                      </a:r>
                    </a:p>
                  </a:txBody>
                  <a:tcPr>
                    <a:solidFill>
                      <a:srgbClr val="1C3140"/>
                    </a:solidFill>
                  </a:tcPr>
                </a:tc>
                <a:tc>
                  <a:txBody>
                    <a:bodyPr/>
                    <a:lstStyle/>
                    <a:p>
                      <a:r>
                        <a:rPr lang="en-US" dirty="0"/>
                        <a:t>Framework</a:t>
                      </a:r>
                    </a:p>
                  </a:txBody>
                  <a:tcPr>
                    <a:solidFill>
                      <a:srgbClr val="1C3140"/>
                    </a:solidFill>
                  </a:tcPr>
                </a:tc>
                <a:extLst>
                  <a:ext uri="{0D108BD9-81ED-4DB2-BD59-A6C34878D82A}">
                    <a16:rowId xmlns:a16="http://schemas.microsoft.com/office/drawing/2014/main" val="699656730"/>
                  </a:ext>
                </a:extLst>
              </a:tr>
              <a:tr h="370840">
                <a:tc>
                  <a:txBody>
                    <a:bodyPr/>
                    <a:lstStyle/>
                    <a:p>
                      <a:r>
                        <a:rPr lang="en-US" dirty="0">
                          <a:solidFill>
                            <a:srgbClr val="1C3140"/>
                          </a:solidFill>
                        </a:rPr>
                        <a:t>Definition	</a:t>
                      </a:r>
                    </a:p>
                  </a:txBody>
                  <a:tcPr/>
                </a:tc>
                <a:tc>
                  <a:txBody>
                    <a:bodyPr/>
                    <a:lstStyle/>
                    <a:p>
                      <a:r>
                        <a:rPr lang="en-US" dirty="0">
                          <a:solidFill>
                            <a:srgbClr val="1C3140"/>
                          </a:solidFill>
                        </a:rPr>
                        <a:t>A collection of pre-written code to perform common tasks.</a:t>
                      </a:r>
                    </a:p>
                  </a:txBody>
                  <a:tcPr/>
                </a:tc>
                <a:tc>
                  <a:txBody>
                    <a:bodyPr/>
                    <a:lstStyle/>
                    <a:p>
                      <a:r>
                        <a:rPr lang="en-US" dirty="0">
                          <a:solidFill>
                            <a:srgbClr val="1C3140"/>
                          </a:solidFill>
                        </a:rPr>
                        <a:t>A comprehensive solution that dictates the structure of your application.</a:t>
                      </a:r>
                    </a:p>
                  </a:txBody>
                  <a:tcPr/>
                </a:tc>
                <a:extLst>
                  <a:ext uri="{0D108BD9-81ED-4DB2-BD59-A6C34878D82A}">
                    <a16:rowId xmlns:a16="http://schemas.microsoft.com/office/drawing/2014/main" val="4214309794"/>
                  </a:ext>
                </a:extLst>
              </a:tr>
              <a:tr h="370840">
                <a:tc>
                  <a:txBody>
                    <a:bodyPr/>
                    <a:lstStyle/>
                    <a:p>
                      <a:r>
                        <a:rPr lang="en-US" dirty="0">
                          <a:solidFill>
                            <a:srgbClr val="1C3140"/>
                          </a:solidFill>
                        </a:rPr>
                        <a:t>Control Flow</a:t>
                      </a:r>
                    </a:p>
                  </a:txBody>
                  <a:tcPr/>
                </a:tc>
                <a:tc>
                  <a:txBody>
                    <a:bodyPr/>
                    <a:lstStyle/>
                    <a:p>
                      <a:r>
                        <a:rPr lang="en-US" dirty="0">
                          <a:solidFill>
                            <a:srgbClr val="1C3140"/>
                          </a:solidFill>
                        </a:rPr>
                        <a:t>Developer calls the library as needed.</a:t>
                      </a:r>
                    </a:p>
                  </a:txBody>
                  <a:tcPr/>
                </a:tc>
                <a:tc>
                  <a:txBody>
                    <a:bodyPr/>
                    <a:lstStyle/>
                    <a:p>
                      <a:r>
                        <a:rPr lang="en-US" dirty="0">
                          <a:solidFill>
                            <a:srgbClr val="1C3140"/>
                          </a:solidFill>
                        </a:rPr>
                        <a:t>Framework calls the developer's code.</a:t>
                      </a:r>
                    </a:p>
                  </a:txBody>
                  <a:tcPr/>
                </a:tc>
                <a:extLst>
                  <a:ext uri="{0D108BD9-81ED-4DB2-BD59-A6C34878D82A}">
                    <a16:rowId xmlns:a16="http://schemas.microsoft.com/office/drawing/2014/main" val="115567721"/>
                  </a:ext>
                </a:extLst>
              </a:tr>
              <a:tr h="370840">
                <a:tc>
                  <a:txBody>
                    <a:bodyPr/>
                    <a:lstStyle/>
                    <a:p>
                      <a:r>
                        <a:rPr lang="en-US" dirty="0">
                          <a:solidFill>
                            <a:srgbClr val="1C3140"/>
                          </a:solidFill>
                        </a:rPr>
                        <a:t>Flexibility	</a:t>
                      </a:r>
                    </a:p>
                  </a:txBody>
                  <a:tcPr/>
                </a:tc>
                <a:tc>
                  <a:txBody>
                    <a:bodyPr/>
                    <a:lstStyle/>
                    <a:p>
                      <a:r>
                        <a:rPr lang="en-US" dirty="0">
                          <a:solidFill>
                            <a:srgbClr val="1C3140"/>
                          </a:solidFill>
                        </a:rPr>
                        <a:t>Offers more flexibility and modularity.</a:t>
                      </a:r>
                    </a:p>
                  </a:txBody>
                  <a:tcPr/>
                </a:tc>
                <a:tc>
                  <a:txBody>
                    <a:bodyPr/>
                    <a:lstStyle/>
                    <a:p>
                      <a:r>
                        <a:rPr lang="en-US" dirty="0">
                          <a:solidFill>
                            <a:srgbClr val="1C3140"/>
                          </a:solidFill>
                        </a:rPr>
                        <a:t>Enforces a specific structure and workflow.</a:t>
                      </a:r>
                    </a:p>
                  </a:txBody>
                  <a:tcPr/>
                </a:tc>
                <a:extLst>
                  <a:ext uri="{0D108BD9-81ED-4DB2-BD59-A6C34878D82A}">
                    <a16:rowId xmlns:a16="http://schemas.microsoft.com/office/drawing/2014/main" val="2239500334"/>
                  </a:ext>
                </a:extLst>
              </a:tr>
              <a:tr h="370840">
                <a:tc>
                  <a:txBody>
                    <a:bodyPr/>
                    <a:lstStyle/>
                    <a:p>
                      <a:r>
                        <a:rPr lang="en-US" dirty="0">
                          <a:solidFill>
                            <a:srgbClr val="1C3140"/>
                          </a:solidFill>
                        </a:rPr>
                        <a:t>Usage Example</a:t>
                      </a:r>
                    </a:p>
                  </a:txBody>
                  <a:tcPr/>
                </a:tc>
                <a:tc>
                  <a:txBody>
                    <a:bodyPr/>
                    <a:lstStyle/>
                    <a:p>
                      <a:r>
                        <a:rPr lang="en-US" dirty="0">
                          <a:solidFill>
                            <a:srgbClr val="1C3140"/>
                          </a:solidFill>
                        </a:rPr>
                        <a:t>React: Focused on building UI components.</a:t>
                      </a:r>
                    </a:p>
                  </a:txBody>
                  <a:tcPr/>
                </a:tc>
                <a:tc>
                  <a:txBody>
                    <a:bodyPr/>
                    <a:lstStyle/>
                    <a:p>
                      <a:r>
                        <a:rPr lang="en-US" dirty="0">
                          <a:solidFill>
                            <a:srgbClr val="1C3140"/>
                          </a:solidFill>
                        </a:rPr>
                        <a:t>Angular: Provides a full-fledged framework for building applications.</a:t>
                      </a:r>
                    </a:p>
                  </a:txBody>
                  <a:tcPr/>
                </a:tc>
                <a:extLst>
                  <a:ext uri="{0D108BD9-81ED-4DB2-BD59-A6C34878D82A}">
                    <a16:rowId xmlns:a16="http://schemas.microsoft.com/office/drawing/2014/main" val="3588271865"/>
                  </a:ext>
                </a:extLst>
              </a:tr>
            </a:tbl>
          </a:graphicData>
        </a:graphic>
      </p:graphicFrame>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Library vs. Framework</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6" name="Footer Placeholder 3">
            <a:extLst>
              <a:ext uri="{FF2B5EF4-FFF2-40B4-BE49-F238E27FC236}">
                <a16:creationId xmlns:a16="http://schemas.microsoft.com/office/drawing/2014/main" id="{7B0CCFBC-9362-9021-3A91-831C165139FC}"/>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645140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solidFill>
                  <a:srgbClr val="1C3140"/>
                </a:solidFill>
              </a:rPr>
              <a:t>Importance of Testing:</a:t>
            </a:r>
          </a:p>
          <a:p>
            <a:pPr marL="742950" lvl="1" indent="-285750">
              <a:buFont typeface="Arial" panose="020B0604020202020204" pitchFamily="34" charset="0"/>
              <a:buChar char="•"/>
            </a:pPr>
            <a:r>
              <a:rPr lang="en-US" dirty="0">
                <a:solidFill>
                  <a:srgbClr val="1C3140"/>
                </a:solidFill>
              </a:rPr>
              <a:t>Ensures reliability and correctness.</a:t>
            </a:r>
          </a:p>
          <a:p>
            <a:pPr marL="742950" lvl="1" indent="-285750">
              <a:buFont typeface="Arial" panose="020B0604020202020204" pitchFamily="34" charset="0"/>
              <a:buChar char="•"/>
            </a:pPr>
            <a:r>
              <a:rPr lang="en-US" dirty="0">
                <a:solidFill>
                  <a:srgbClr val="1C3140"/>
                </a:solidFill>
              </a:rPr>
              <a:t>Facilitates maintenance and refactoring.</a:t>
            </a:r>
          </a:p>
          <a:p>
            <a:pPr marL="285750" indent="-285750">
              <a:buFont typeface="Arial" panose="020B0604020202020204" pitchFamily="34" charset="0"/>
              <a:buChar char="•"/>
            </a:pPr>
            <a:r>
              <a:rPr lang="en-US" b="1" dirty="0">
                <a:solidFill>
                  <a:srgbClr val="1C3140"/>
                </a:solidFill>
              </a:rPr>
              <a:t>Types of Tests:</a:t>
            </a:r>
          </a:p>
          <a:p>
            <a:pPr marL="742950" lvl="1" indent="-285750">
              <a:buFont typeface="Arial" panose="020B0604020202020204" pitchFamily="34" charset="0"/>
              <a:buChar char="•"/>
            </a:pPr>
            <a:r>
              <a:rPr lang="en-US" b="1" dirty="0">
                <a:solidFill>
                  <a:srgbClr val="1C3140"/>
                </a:solidFill>
              </a:rPr>
              <a:t>Unit Tests: </a:t>
            </a:r>
            <a:r>
              <a:rPr lang="en-US" dirty="0">
                <a:solidFill>
                  <a:srgbClr val="1C3140"/>
                </a:solidFill>
              </a:rPr>
              <a:t>Test individual components or functions.</a:t>
            </a:r>
          </a:p>
          <a:p>
            <a:pPr marL="742950" lvl="1" indent="-285750">
              <a:buFont typeface="Arial" panose="020B0604020202020204" pitchFamily="34" charset="0"/>
              <a:buChar char="•"/>
            </a:pPr>
            <a:r>
              <a:rPr lang="en-US" b="1" dirty="0">
                <a:solidFill>
                  <a:srgbClr val="1C3140"/>
                </a:solidFill>
              </a:rPr>
              <a:t>Integration Tests: </a:t>
            </a:r>
            <a:r>
              <a:rPr lang="en-US" dirty="0">
                <a:solidFill>
                  <a:srgbClr val="1C3140"/>
                </a:solidFill>
              </a:rPr>
              <a:t>Test interactions between components.</a:t>
            </a:r>
          </a:p>
          <a:p>
            <a:pPr marL="742950" lvl="1" indent="-285750">
              <a:buFont typeface="Arial" panose="020B0604020202020204" pitchFamily="34" charset="0"/>
              <a:buChar char="•"/>
            </a:pPr>
            <a:r>
              <a:rPr lang="en-US" b="1" dirty="0">
                <a:solidFill>
                  <a:srgbClr val="1C3140"/>
                </a:solidFill>
              </a:rPr>
              <a:t>End-to-End Tests: </a:t>
            </a:r>
            <a:r>
              <a:rPr lang="en-US" dirty="0">
                <a:solidFill>
                  <a:srgbClr val="1C3140"/>
                </a:solidFill>
              </a:rPr>
              <a:t>Test the entire application flow.</a:t>
            </a:r>
          </a:p>
          <a:p>
            <a:pPr marL="285750" indent="-285750">
              <a:buFont typeface="Arial" panose="020B0604020202020204" pitchFamily="34" charset="0"/>
              <a:buChar char="•"/>
            </a:pPr>
            <a:r>
              <a:rPr lang="en-US" b="1" dirty="0">
                <a:solidFill>
                  <a:srgbClr val="1C3140"/>
                </a:solidFill>
              </a:rPr>
              <a:t>Popular Testing Libraries:</a:t>
            </a:r>
          </a:p>
          <a:p>
            <a:pPr marL="742950" lvl="1" indent="-285750">
              <a:buFont typeface="Arial" panose="020B0604020202020204" pitchFamily="34" charset="0"/>
              <a:buChar char="•"/>
            </a:pPr>
            <a:r>
              <a:rPr lang="en-US" b="1" dirty="0">
                <a:solidFill>
                  <a:srgbClr val="1C3140"/>
                </a:solidFill>
              </a:rPr>
              <a:t>Jest: </a:t>
            </a:r>
            <a:r>
              <a:rPr lang="en-US" dirty="0">
                <a:solidFill>
                  <a:srgbClr val="1C3140"/>
                </a:solidFill>
              </a:rPr>
              <a:t>JavaScript testing framework.</a:t>
            </a:r>
          </a:p>
          <a:p>
            <a:pPr marL="742950" lvl="1" indent="-285750">
              <a:buFont typeface="Arial" panose="020B0604020202020204" pitchFamily="34" charset="0"/>
              <a:buChar char="•"/>
            </a:pPr>
            <a:r>
              <a:rPr lang="en-US" b="1" dirty="0">
                <a:solidFill>
                  <a:srgbClr val="1C3140"/>
                </a:solidFill>
              </a:rPr>
              <a:t>React Testing Library: </a:t>
            </a:r>
            <a:r>
              <a:rPr lang="en-US" dirty="0">
                <a:solidFill>
                  <a:srgbClr val="1C3140"/>
                </a:solidFill>
              </a:rPr>
              <a:t>Testing utilities that encourage good testing practices.</a:t>
            </a:r>
          </a:p>
          <a:p>
            <a:pPr marL="742950" lvl="1" indent="-285750">
              <a:buFont typeface="Arial" panose="020B0604020202020204" pitchFamily="34" charset="0"/>
              <a:buChar char="•"/>
            </a:pPr>
            <a:r>
              <a:rPr lang="en-US" b="1" dirty="0">
                <a:solidFill>
                  <a:srgbClr val="1C3140"/>
                </a:solidFill>
              </a:rPr>
              <a:t>Enzyme: </a:t>
            </a:r>
            <a:r>
              <a:rPr lang="en-US" dirty="0">
                <a:solidFill>
                  <a:srgbClr val="1C3140"/>
                </a:solidFill>
              </a:rPr>
              <a:t>Testing utility for React (note: less recommended with the rise of React Testing Library).</a:t>
            </a:r>
            <a:endParaRPr lang="en-US" dirty="0">
              <a:highlight>
                <a:srgbClr val="C0C0C0"/>
              </a:highlight>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372697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solidFill>
                  <a:srgbClr val="1C3140"/>
                </a:solidFill>
              </a:rPr>
              <a:t>Installation:</a:t>
            </a:r>
          </a:p>
          <a:p>
            <a:pPr marL="285750" indent="-285750">
              <a:buFont typeface="Arial" panose="020B0604020202020204" pitchFamily="34" charset="0"/>
              <a:buChar char="•"/>
            </a:pPr>
            <a:endParaRPr lang="en-US" b="1" dirty="0">
              <a:solidFill>
                <a:srgbClr val="1C3140"/>
              </a:solidFill>
            </a:endParaRPr>
          </a:p>
          <a:p>
            <a:endParaRPr lang="en-US" b="1" dirty="0"/>
          </a:p>
          <a:p>
            <a:endParaRPr lang="en-US" b="1" dirty="0">
              <a:solidFill>
                <a:srgbClr val="1C3140"/>
              </a:solidFill>
            </a:endParaRPr>
          </a:p>
          <a:p>
            <a:pPr marL="285750" indent="-285750">
              <a:buFont typeface="Arial" panose="020B0604020202020204" pitchFamily="34" charset="0"/>
              <a:buChar char="•"/>
            </a:pPr>
            <a:r>
              <a:rPr lang="en-US" b="1" dirty="0"/>
              <a:t>Configuration:</a:t>
            </a:r>
          </a:p>
          <a:p>
            <a:pPr marL="742950" lvl="1" indent="-285750">
              <a:buFont typeface="Arial" panose="020B0604020202020204" pitchFamily="34" charset="0"/>
              <a:buChar char="•"/>
            </a:pPr>
            <a:r>
              <a:rPr lang="en-US" dirty="0" err="1"/>
              <a:t>package.json</a:t>
            </a:r>
            <a:r>
              <a:rPr lang="en-US" dirty="0"/>
              <a:t>:</a:t>
            </a:r>
          </a:p>
          <a:p>
            <a:pPr marL="742950" lvl="1"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a:p>
            <a:pPr lvl="1"/>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fontScale="92500"/>
          </a:bodyPr>
          <a:lstStyle/>
          <a:p>
            <a:r>
              <a:rPr lang="en-US" dirty="0"/>
              <a:t>Setting Up Testing Environment with Jest and React Testing Library</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BEC43166-D863-32D4-6BC9-6AD0C7D7CA8C}"/>
              </a:ext>
            </a:extLst>
          </p:cNvPr>
          <p:cNvPicPr>
            <a:picLocks noChangeAspect="1"/>
          </p:cNvPicPr>
          <p:nvPr/>
        </p:nvPicPr>
        <p:blipFill>
          <a:blip r:embed="rId3"/>
          <a:stretch>
            <a:fillRect/>
          </a:stretch>
        </p:blipFill>
        <p:spPr>
          <a:xfrm>
            <a:off x="1255395" y="2971220"/>
            <a:ext cx="9772650" cy="409575"/>
          </a:xfrm>
          <a:prstGeom prst="rect">
            <a:avLst/>
          </a:prstGeom>
        </p:spPr>
      </p:pic>
      <p:pic>
        <p:nvPicPr>
          <p:cNvPr id="10" name="Picture 9">
            <a:extLst>
              <a:ext uri="{FF2B5EF4-FFF2-40B4-BE49-F238E27FC236}">
                <a16:creationId xmlns:a16="http://schemas.microsoft.com/office/drawing/2014/main" id="{4F486619-FDFE-CD9D-1A94-909BDF64AA6E}"/>
              </a:ext>
            </a:extLst>
          </p:cNvPr>
          <p:cNvPicPr>
            <a:picLocks noChangeAspect="1"/>
          </p:cNvPicPr>
          <p:nvPr/>
        </p:nvPicPr>
        <p:blipFill>
          <a:blip r:embed="rId4"/>
          <a:stretch>
            <a:fillRect/>
          </a:stretch>
        </p:blipFill>
        <p:spPr>
          <a:xfrm>
            <a:off x="3738474" y="3880212"/>
            <a:ext cx="3889191" cy="1464872"/>
          </a:xfrm>
          <a:prstGeom prst="rect">
            <a:avLst/>
          </a:prstGeom>
        </p:spPr>
      </p:pic>
    </p:spTree>
    <p:extLst>
      <p:ext uri="{BB962C8B-B14F-4D97-AF65-F5344CB8AC3E}">
        <p14:creationId xmlns:p14="http://schemas.microsoft.com/office/powerpoint/2010/main" val="3397055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Basic Test Example: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fontScale="92500"/>
          </a:bodyPr>
          <a:lstStyle/>
          <a:p>
            <a:r>
              <a:rPr lang="en-US" dirty="0"/>
              <a:t>Setting Up Testing Environment with Jest and React Testing Library</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859ED862-55EA-83F8-2DA5-9020E95C118E}"/>
              </a:ext>
            </a:extLst>
          </p:cNvPr>
          <p:cNvPicPr>
            <a:picLocks noChangeAspect="1"/>
          </p:cNvPicPr>
          <p:nvPr/>
        </p:nvPicPr>
        <p:blipFill>
          <a:blip r:embed="rId3"/>
          <a:stretch>
            <a:fillRect/>
          </a:stretch>
        </p:blipFill>
        <p:spPr>
          <a:xfrm>
            <a:off x="929641" y="2994673"/>
            <a:ext cx="9967806" cy="3256498"/>
          </a:xfrm>
          <a:prstGeom prst="rect">
            <a:avLst/>
          </a:prstGeom>
        </p:spPr>
      </p:pic>
    </p:spTree>
    <p:extLst>
      <p:ext uri="{BB962C8B-B14F-4D97-AF65-F5344CB8AC3E}">
        <p14:creationId xmlns:p14="http://schemas.microsoft.com/office/powerpoint/2010/main" val="104576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Example Component:</a:t>
            </a:r>
            <a:endParaRPr lang="en-US" dirty="0"/>
          </a:p>
          <a:p>
            <a:pPr marL="742950" lvl="1" indent="-285750">
              <a:buFont typeface="Arial" panose="020B0604020202020204" pitchFamily="34" charset="0"/>
              <a:buChar char="•"/>
            </a:pPr>
            <a:endParaRPr lang="en-US" dirty="0"/>
          </a:p>
          <a:p>
            <a:pPr lvl="1"/>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Writing Unit Tests for React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8CE69915-6052-1F99-8832-93C66D643749}"/>
              </a:ext>
            </a:extLst>
          </p:cNvPr>
          <p:cNvPicPr>
            <a:picLocks noChangeAspect="1"/>
          </p:cNvPicPr>
          <p:nvPr/>
        </p:nvPicPr>
        <p:blipFill>
          <a:blip r:embed="rId3"/>
          <a:stretch>
            <a:fillRect/>
          </a:stretch>
        </p:blipFill>
        <p:spPr>
          <a:xfrm>
            <a:off x="929641" y="2883840"/>
            <a:ext cx="8808719" cy="3389046"/>
          </a:xfrm>
          <a:prstGeom prst="rect">
            <a:avLst/>
          </a:prstGeom>
        </p:spPr>
      </p:pic>
    </p:spTree>
    <p:extLst>
      <p:ext uri="{BB962C8B-B14F-4D97-AF65-F5344CB8AC3E}">
        <p14:creationId xmlns:p14="http://schemas.microsoft.com/office/powerpoint/2010/main" val="2012859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Unit Test Example:</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Writing Unit Tests for React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A2BEFFB6-82DC-6279-C753-FD6D8E365F93}"/>
              </a:ext>
            </a:extLst>
          </p:cNvPr>
          <p:cNvPicPr>
            <a:picLocks noChangeAspect="1"/>
          </p:cNvPicPr>
          <p:nvPr/>
        </p:nvPicPr>
        <p:blipFill>
          <a:blip r:embed="rId3"/>
          <a:stretch>
            <a:fillRect/>
          </a:stretch>
        </p:blipFill>
        <p:spPr>
          <a:xfrm>
            <a:off x="929641" y="2945752"/>
            <a:ext cx="6377246" cy="3330025"/>
          </a:xfrm>
          <a:prstGeom prst="rect">
            <a:avLst/>
          </a:prstGeom>
        </p:spPr>
      </p:pic>
    </p:spTree>
    <p:extLst>
      <p:ext uri="{BB962C8B-B14F-4D97-AF65-F5344CB8AC3E}">
        <p14:creationId xmlns:p14="http://schemas.microsoft.com/office/powerpoint/2010/main" val="30954182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115</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Writing Integration Tests: </a:t>
            </a:r>
            <a:r>
              <a:rPr lang="en-US" b="1" dirty="0"/>
              <a:t>Scenario: Testing Form Submission</a:t>
            </a:r>
            <a:endParaRPr lang="en-US" dirty="0"/>
          </a:p>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FA1BD304-E1E7-DFF0-9640-07AEEA1E426C}"/>
              </a:ext>
            </a:extLst>
          </p:cNvPr>
          <p:cNvPicPr>
            <a:picLocks noChangeAspect="1"/>
          </p:cNvPicPr>
          <p:nvPr/>
        </p:nvPicPr>
        <p:blipFill>
          <a:blip r:embed="rId3"/>
          <a:stretch>
            <a:fillRect/>
          </a:stretch>
        </p:blipFill>
        <p:spPr>
          <a:xfrm>
            <a:off x="929642" y="2471803"/>
            <a:ext cx="4693996" cy="3808462"/>
          </a:xfrm>
          <a:prstGeom prst="rect">
            <a:avLst/>
          </a:prstGeom>
        </p:spPr>
      </p:pic>
      <p:pic>
        <p:nvPicPr>
          <p:cNvPr id="11" name="Picture 10">
            <a:extLst>
              <a:ext uri="{FF2B5EF4-FFF2-40B4-BE49-F238E27FC236}">
                <a16:creationId xmlns:a16="http://schemas.microsoft.com/office/drawing/2014/main" id="{47962B35-6533-416B-9403-6C1CF1026C48}"/>
              </a:ext>
            </a:extLst>
          </p:cNvPr>
          <p:cNvPicPr>
            <a:picLocks noChangeAspect="1"/>
          </p:cNvPicPr>
          <p:nvPr/>
        </p:nvPicPr>
        <p:blipFill>
          <a:blip r:embed="rId4"/>
          <a:stretch>
            <a:fillRect/>
          </a:stretch>
        </p:blipFill>
        <p:spPr>
          <a:xfrm>
            <a:off x="5784706" y="2471803"/>
            <a:ext cx="4797396" cy="3802574"/>
          </a:xfrm>
          <a:prstGeom prst="rect">
            <a:avLst/>
          </a:prstGeom>
        </p:spPr>
      </p:pic>
    </p:spTree>
    <p:extLst>
      <p:ext uri="{BB962C8B-B14F-4D97-AF65-F5344CB8AC3E}">
        <p14:creationId xmlns:p14="http://schemas.microsoft.com/office/powerpoint/2010/main" val="40886257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Testing</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116</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Writing Integration Tests : </a:t>
            </a:r>
            <a:r>
              <a:rPr lang="en-US" b="1" dirty="0"/>
              <a:t>Integration Test Example</a:t>
            </a:r>
            <a:endParaRPr lang="en-US" dirty="0"/>
          </a:p>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02D7930E-6AB8-452A-96B5-EE9809235761}"/>
              </a:ext>
            </a:extLst>
          </p:cNvPr>
          <p:cNvPicPr>
            <a:picLocks noChangeAspect="1"/>
          </p:cNvPicPr>
          <p:nvPr/>
        </p:nvPicPr>
        <p:blipFill>
          <a:blip r:embed="rId3"/>
          <a:stretch>
            <a:fillRect/>
          </a:stretch>
        </p:blipFill>
        <p:spPr>
          <a:xfrm>
            <a:off x="929641" y="2471803"/>
            <a:ext cx="10535904" cy="3739362"/>
          </a:xfrm>
          <a:prstGeom prst="rect">
            <a:avLst/>
          </a:prstGeom>
        </p:spPr>
      </p:pic>
    </p:spTree>
    <p:extLst>
      <p:ext uri="{BB962C8B-B14F-4D97-AF65-F5344CB8AC3E}">
        <p14:creationId xmlns:p14="http://schemas.microsoft.com/office/powerpoint/2010/main" val="14651341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Deploying React Applications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Popular Deployment Platforms:</a:t>
            </a:r>
          </a:p>
          <a:p>
            <a:pPr marL="285750" indent="-285750">
              <a:buFont typeface="Arial" panose="020B0604020202020204" pitchFamily="34" charset="0"/>
              <a:buChar char="•"/>
            </a:pPr>
            <a:r>
              <a:rPr lang="en-US" dirty="0"/>
              <a:t>Netlify</a:t>
            </a:r>
          </a:p>
          <a:p>
            <a:pPr marL="285750" indent="-285750">
              <a:buFont typeface="Arial" panose="020B0604020202020204" pitchFamily="34" charset="0"/>
              <a:buChar char="•"/>
            </a:pPr>
            <a:r>
              <a:rPr lang="en-US" dirty="0" err="1"/>
              <a:t>Vercel</a:t>
            </a:r>
            <a:endParaRPr lang="en-US" dirty="0"/>
          </a:p>
          <a:p>
            <a:pPr marL="285750" indent="-285750">
              <a:buFont typeface="Arial" panose="020B0604020202020204" pitchFamily="34" charset="0"/>
              <a:buChar char="•"/>
            </a:pPr>
            <a:r>
              <a:rPr lang="en-US" dirty="0"/>
              <a:t>GitHub Pages</a:t>
            </a:r>
          </a:p>
          <a:p>
            <a:pPr marL="285750" indent="-285750">
              <a:buFont typeface="Arial" panose="020B0604020202020204" pitchFamily="34" charset="0"/>
              <a:buChar char="•"/>
            </a:pPr>
            <a:r>
              <a:rPr lang="en-US" dirty="0"/>
              <a:t>Heroku</a:t>
            </a:r>
          </a:p>
          <a:p>
            <a:pPr marL="285750" indent="-285750">
              <a:buFont typeface="Arial" panose="020B0604020202020204" pitchFamily="34" charset="0"/>
              <a:buChar char="•"/>
            </a:pPr>
            <a:r>
              <a:rPr lang="en-US" dirty="0"/>
              <a:t>Firebase Hosting</a:t>
            </a:r>
          </a:p>
          <a:p>
            <a:pPr marL="285750" indent="-285750">
              <a:buFont typeface="Arial" panose="020B0604020202020204" pitchFamily="34" charset="0"/>
              <a:buChar char="•"/>
            </a:pPr>
            <a:r>
              <a:rPr lang="en-US" b="1" dirty="0"/>
              <a:t>Deployment Steps:</a:t>
            </a:r>
          </a:p>
          <a:p>
            <a:pPr marL="800100" lvl="1" indent="-342900">
              <a:buFont typeface="+mj-lt"/>
              <a:buAutoNum type="arabicPeriod"/>
            </a:pPr>
            <a:r>
              <a:rPr lang="en-US" dirty="0"/>
              <a:t>Build the Application:</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AD3CB91E-A0B3-B69F-F84E-D859A8BBFA14}"/>
              </a:ext>
            </a:extLst>
          </p:cNvPr>
          <p:cNvPicPr>
            <a:picLocks noChangeAspect="1"/>
          </p:cNvPicPr>
          <p:nvPr/>
        </p:nvPicPr>
        <p:blipFill>
          <a:blip r:embed="rId3"/>
          <a:stretch>
            <a:fillRect/>
          </a:stretch>
        </p:blipFill>
        <p:spPr>
          <a:xfrm>
            <a:off x="1484168" y="5348721"/>
            <a:ext cx="1866900" cy="400050"/>
          </a:xfrm>
          <a:prstGeom prst="rect">
            <a:avLst/>
          </a:prstGeom>
        </p:spPr>
      </p:pic>
    </p:spTree>
    <p:extLst>
      <p:ext uri="{BB962C8B-B14F-4D97-AF65-F5344CB8AC3E}">
        <p14:creationId xmlns:p14="http://schemas.microsoft.com/office/powerpoint/2010/main" val="25279852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Deploying React Applications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800100" lvl="1" indent="-342900">
              <a:buFont typeface="+mj-lt"/>
              <a:buAutoNum type="arabicPeriod" startAt="2"/>
            </a:pPr>
            <a:r>
              <a:rPr lang="en-US" dirty="0"/>
              <a:t>choose a Deployment Platform:</a:t>
            </a:r>
          </a:p>
          <a:p>
            <a:pPr marL="1257300" lvl="2" indent="-342900">
              <a:buFont typeface="Arial" panose="020B0604020202020204" pitchFamily="34" charset="0"/>
              <a:buChar char="•"/>
            </a:pPr>
            <a:r>
              <a:rPr lang="en-US" dirty="0"/>
              <a:t>Netlify Example:</a:t>
            </a:r>
          </a:p>
          <a:p>
            <a:pPr marL="1714500" lvl="3" indent="-342900">
              <a:buFont typeface="Arial" panose="020B0604020202020204" pitchFamily="34" charset="0"/>
              <a:buChar char="•"/>
            </a:pPr>
            <a:r>
              <a:rPr lang="en-US" dirty="0"/>
              <a:t>Drag and drop the </a:t>
            </a:r>
            <a:r>
              <a:rPr lang="en-US" dirty="0">
                <a:highlight>
                  <a:srgbClr val="C0C0C0"/>
                </a:highlight>
              </a:rPr>
              <a:t>build</a:t>
            </a:r>
            <a:r>
              <a:rPr lang="en-US" dirty="0"/>
              <a:t> folder in Netlify dashboard.</a:t>
            </a:r>
          </a:p>
          <a:p>
            <a:pPr marL="1257300" lvl="2" indent="-342900">
              <a:buFont typeface="Arial" panose="020B0604020202020204" pitchFamily="34" charset="0"/>
              <a:buChar char="•"/>
            </a:pPr>
            <a:r>
              <a:rPr lang="en-US" dirty="0"/>
              <a:t>GitHub Pages Example:</a:t>
            </a:r>
          </a:p>
          <a:p>
            <a:pPr marL="1714500" lvl="3" indent="-342900">
              <a:buFont typeface="Arial" panose="020B0604020202020204" pitchFamily="34" charset="0"/>
              <a:buChar char="•"/>
            </a:pPr>
            <a:r>
              <a:rPr lang="en-US" dirty="0"/>
              <a:t>Add Scripts in </a:t>
            </a:r>
            <a:r>
              <a:rPr lang="en-US" dirty="0" err="1"/>
              <a:t>package.json</a:t>
            </a:r>
            <a:r>
              <a:rPr lang="en-US" dirty="0"/>
              <a:t>:</a:t>
            </a:r>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endParaRPr lang="en-US" dirty="0"/>
          </a:p>
          <a:p>
            <a:pPr marL="1714500" lvl="3" indent="-342900">
              <a:buFont typeface="Arial" panose="020B0604020202020204" pitchFamily="34" charset="0"/>
              <a:buChar char="•"/>
            </a:pPr>
            <a:r>
              <a:rPr lang="en-US" dirty="0"/>
              <a:t>Deploy:</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E1478E06-DB0D-8417-FE19-40AAC860400B}"/>
              </a:ext>
            </a:extLst>
          </p:cNvPr>
          <p:cNvPicPr>
            <a:picLocks noChangeAspect="1"/>
          </p:cNvPicPr>
          <p:nvPr/>
        </p:nvPicPr>
        <p:blipFill>
          <a:blip r:embed="rId3"/>
          <a:stretch>
            <a:fillRect/>
          </a:stretch>
        </p:blipFill>
        <p:spPr>
          <a:xfrm>
            <a:off x="6968783" y="3276757"/>
            <a:ext cx="4114800" cy="390525"/>
          </a:xfrm>
          <a:prstGeom prst="rect">
            <a:avLst/>
          </a:prstGeom>
        </p:spPr>
      </p:pic>
      <p:pic>
        <p:nvPicPr>
          <p:cNvPr id="10" name="Picture 9">
            <a:extLst>
              <a:ext uri="{FF2B5EF4-FFF2-40B4-BE49-F238E27FC236}">
                <a16:creationId xmlns:a16="http://schemas.microsoft.com/office/drawing/2014/main" id="{6AFC1BAF-56DB-F99B-8D1C-A5A9B4E3B9BC}"/>
              </a:ext>
            </a:extLst>
          </p:cNvPr>
          <p:cNvPicPr>
            <a:picLocks noChangeAspect="1"/>
          </p:cNvPicPr>
          <p:nvPr/>
        </p:nvPicPr>
        <p:blipFill>
          <a:blip r:embed="rId4"/>
          <a:stretch>
            <a:fillRect/>
          </a:stretch>
        </p:blipFill>
        <p:spPr>
          <a:xfrm>
            <a:off x="2590475" y="5648373"/>
            <a:ext cx="1971675" cy="447675"/>
          </a:xfrm>
          <a:prstGeom prst="rect">
            <a:avLst/>
          </a:prstGeom>
        </p:spPr>
      </p:pic>
      <p:pic>
        <p:nvPicPr>
          <p:cNvPr id="13" name="Picture 12">
            <a:extLst>
              <a:ext uri="{FF2B5EF4-FFF2-40B4-BE49-F238E27FC236}">
                <a16:creationId xmlns:a16="http://schemas.microsoft.com/office/drawing/2014/main" id="{EBD0B6A2-DF5C-6A64-3D4E-C934DAB0FBA9}"/>
              </a:ext>
            </a:extLst>
          </p:cNvPr>
          <p:cNvPicPr>
            <a:picLocks noChangeAspect="1"/>
          </p:cNvPicPr>
          <p:nvPr/>
        </p:nvPicPr>
        <p:blipFill>
          <a:blip r:embed="rId5"/>
          <a:stretch>
            <a:fillRect/>
          </a:stretch>
        </p:blipFill>
        <p:spPr>
          <a:xfrm>
            <a:off x="2590475" y="3933825"/>
            <a:ext cx="3236746" cy="1255065"/>
          </a:xfrm>
          <a:prstGeom prst="rect">
            <a:avLst/>
          </a:prstGeom>
        </p:spPr>
      </p:pic>
    </p:spTree>
    <p:extLst>
      <p:ext uri="{BB962C8B-B14F-4D97-AF65-F5344CB8AC3E}">
        <p14:creationId xmlns:p14="http://schemas.microsoft.com/office/powerpoint/2010/main" val="3090724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Deploying React Applications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800100" lvl="1" indent="-34290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119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Continuous Deployment with GitHub Actions:</a:t>
            </a:r>
          </a:p>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6962D2FB-EA68-A0AE-F02E-B9164E1F85AF}"/>
              </a:ext>
            </a:extLst>
          </p:cNvPr>
          <p:cNvPicPr>
            <a:picLocks noChangeAspect="1"/>
          </p:cNvPicPr>
          <p:nvPr/>
        </p:nvPicPr>
        <p:blipFill>
          <a:blip r:embed="rId3"/>
          <a:stretch>
            <a:fillRect/>
          </a:stretch>
        </p:blipFill>
        <p:spPr>
          <a:xfrm>
            <a:off x="929641" y="2471803"/>
            <a:ext cx="5300748" cy="3769167"/>
          </a:xfrm>
          <a:prstGeom prst="rect">
            <a:avLst/>
          </a:prstGeom>
        </p:spPr>
      </p:pic>
    </p:spTree>
    <p:extLst>
      <p:ext uri="{BB962C8B-B14F-4D97-AF65-F5344CB8AC3E}">
        <p14:creationId xmlns:p14="http://schemas.microsoft.com/office/powerpoint/2010/main" val="402065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a:t>
            </a:r>
          </a:p>
        </p:txBody>
      </p:sp>
      <p:graphicFrame>
        <p:nvGraphicFramePr>
          <p:cNvPr id="3" name="Content Placeholder 2">
            <a:extLst>
              <a:ext uri="{FF2B5EF4-FFF2-40B4-BE49-F238E27FC236}">
                <a16:creationId xmlns:a16="http://schemas.microsoft.com/office/drawing/2014/main" id="{952AB6E2-8AAE-5991-DB16-2B2AD9648C70}"/>
              </a:ext>
            </a:extLst>
          </p:cNvPr>
          <p:cNvGraphicFramePr>
            <a:graphicFrameLocks noGrp="1"/>
          </p:cNvGraphicFramePr>
          <p:nvPr>
            <p:ph idx="1"/>
            <p:extLst>
              <p:ext uri="{D42A27DB-BD31-4B8C-83A1-F6EECF244321}">
                <p14:modId xmlns:p14="http://schemas.microsoft.com/office/powerpoint/2010/main" val="1099393113"/>
              </p:ext>
            </p:extLst>
          </p:nvPr>
        </p:nvGraphicFramePr>
        <p:xfrm>
          <a:off x="930275" y="2471738"/>
          <a:ext cx="10515597" cy="2291080"/>
        </p:xfrm>
        <a:graphic>
          <a:graphicData uri="http://schemas.openxmlformats.org/drawingml/2006/table">
            <a:tbl>
              <a:tblPr firstRow="1" bandRow="1">
                <a:tableStyleId>{5C22544A-7EE6-4342-B048-85BDC9FD1C3A}</a:tableStyleId>
              </a:tblPr>
              <a:tblGrid>
                <a:gridCol w="1962554">
                  <a:extLst>
                    <a:ext uri="{9D8B030D-6E8A-4147-A177-3AD203B41FA5}">
                      <a16:colId xmlns:a16="http://schemas.microsoft.com/office/drawing/2014/main" val="2630247526"/>
                    </a:ext>
                  </a:extLst>
                </a:gridCol>
                <a:gridCol w="3453938">
                  <a:extLst>
                    <a:ext uri="{9D8B030D-6E8A-4147-A177-3AD203B41FA5}">
                      <a16:colId xmlns:a16="http://schemas.microsoft.com/office/drawing/2014/main" val="3067096436"/>
                    </a:ext>
                  </a:extLst>
                </a:gridCol>
                <a:gridCol w="5099105">
                  <a:extLst>
                    <a:ext uri="{9D8B030D-6E8A-4147-A177-3AD203B41FA5}">
                      <a16:colId xmlns:a16="http://schemas.microsoft.com/office/drawing/2014/main" val="4073965624"/>
                    </a:ext>
                  </a:extLst>
                </a:gridCol>
              </a:tblGrid>
              <a:tr h="370840">
                <a:tc>
                  <a:txBody>
                    <a:bodyPr/>
                    <a:lstStyle/>
                    <a:p>
                      <a:r>
                        <a:rPr lang="en-US" dirty="0"/>
                        <a:t>Aspect</a:t>
                      </a:r>
                    </a:p>
                  </a:txBody>
                  <a:tcPr>
                    <a:solidFill>
                      <a:srgbClr val="1C3140"/>
                    </a:solidFill>
                  </a:tcPr>
                </a:tc>
                <a:tc>
                  <a:txBody>
                    <a:bodyPr/>
                    <a:lstStyle/>
                    <a:p>
                      <a:r>
                        <a:rPr lang="en-US" dirty="0"/>
                        <a:t>Library</a:t>
                      </a:r>
                    </a:p>
                  </a:txBody>
                  <a:tcPr>
                    <a:solidFill>
                      <a:srgbClr val="1C3140"/>
                    </a:solidFill>
                  </a:tcPr>
                </a:tc>
                <a:tc>
                  <a:txBody>
                    <a:bodyPr/>
                    <a:lstStyle/>
                    <a:p>
                      <a:r>
                        <a:rPr lang="en-US" dirty="0"/>
                        <a:t>Framework</a:t>
                      </a:r>
                    </a:p>
                  </a:txBody>
                  <a:tcPr>
                    <a:solidFill>
                      <a:srgbClr val="1C3140"/>
                    </a:solidFill>
                  </a:tcPr>
                </a:tc>
                <a:extLst>
                  <a:ext uri="{0D108BD9-81ED-4DB2-BD59-A6C34878D82A}">
                    <a16:rowId xmlns:a16="http://schemas.microsoft.com/office/drawing/2014/main" val="699656730"/>
                  </a:ext>
                </a:extLst>
              </a:tr>
              <a:tr h="370840">
                <a:tc>
                  <a:txBody>
                    <a:bodyPr/>
                    <a:lstStyle/>
                    <a:p>
                      <a:r>
                        <a:rPr lang="en-US" dirty="0">
                          <a:solidFill>
                            <a:srgbClr val="1C3140"/>
                          </a:solidFill>
                        </a:rPr>
                        <a:t>Integration</a:t>
                      </a:r>
                    </a:p>
                  </a:txBody>
                  <a:tcPr/>
                </a:tc>
                <a:tc>
                  <a:txBody>
                    <a:bodyPr/>
                    <a:lstStyle/>
                    <a:p>
                      <a:r>
                        <a:rPr lang="en-US" dirty="0">
                          <a:solidFill>
                            <a:srgbClr val="1C3140"/>
                          </a:solidFill>
                        </a:rPr>
                        <a:t>Can be integrated into various parts of an application.</a:t>
                      </a:r>
                    </a:p>
                  </a:txBody>
                  <a:tcPr/>
                </a:tc>
                <a:tc>
                  <a:txBody>
                    <a:bodyPr/>
                    <a:lstStyle/>
                    <a:p>
                      <a:r>
                        <a:rPr lang="en-US" dirty="0">
                          <a:solidFill>
                            <a:srgbClr val="1C3140"/>
                          </a:solidFill>
                        </a:rPr>
                        <a:t>Typically serves as the foundation for the entire application.</a:t>
                      </a:r>
                    </a:p>
                  </a:txBody>
                  <a:tcPr/>
                </a:tc>
                <a:extLst>
                  <a:ext uri="{0D108BD9-81ED-4DB2-BD59-A6C34878D82A}">
                    <a16:rowId xmlns:a16="http://schemas.microsoft.com/office/drawing/2014/main" val="4214309794"/>
                  </a:ext>
                </a:extLst>
              </a:tr>
              <a:tr h="370840">
                <a:tc>
                  <a:txBody>
                    <a:bodyPr/>
                    <a:lstStyle/>
                    <a:p>
                      <a:r>
                        <a:rPr lang="en-US" dirty="0">
                          <a:solidFill>
                            <a:srgbClr val="1C3140"/>
                          </a:solidFill>
                        </a:rPr>
                        <a:t>Learning Curve</a:t>
                      </a:r>
                    </a:p>
                  </a:txBody>
                  <a:tcPr/>
                </a:tc>
                <a:tc>
                  <a:txBody>
                    <a:bodyPr/>
                    <a:lstStyle/>
                    <a:p>
                      <a:r>
                        <a:rPr lang="en-US" dirty="0">
                          <a:solidFill>
                            <a:srgbClr val="1C3140"/>
                          </a:solidFill>
                        </a:rPr>
                        <a:t>Generally easier to learn and adopt incrementally.</a:t>
                      </a:r>
                    </a:p>
                  </a:txBody>
                  <a:tcPr/>
                </a:tc>
                <a:tc>
                  <a:txBody>
                    <a:bodyPr/>
                    <a:lstStyle/>
                    <a:p>
                      <a:r>
                        <a:rPr lang="en-US" dirty="0">
                          <a:solidFill>
                            <a:srgbClr val="1C3140"/>
                          </a:solidFill>
                        </a:rPr>
                        <a:t>Steeper learning curve due to comprehensive features and conventions.</a:t>
                      </a:r>
                    </a:p>
                  </a:txBody>
                  <a:tcPr/>
                </a:tc>
                <a:extLst>
                  <a:ext uri="{0D108BD9-81ED-4DB2-BD59-A6C34878D82A}">
                    <a16:rowId xmlns:a16="http://schemas.microsoft.com/office/drawing/2014/main" val="115567721"/>
                  </a:ext>
                </a:extLst>
              </a:tr>
              <a:tr h="370840">
                <a:tc>
                  <a:txBody>
                    <a:bodyPr/>
                    <a:lstStyle/>
                    <a:p>
                      <a:r>
                        <a:rPr lang="en-US">
                          <a:solidFill>
                            <a:srgbClr val="1C3140"/>
                          </a:solidFill>
                        </a:rPr>
                        <a:t>Customization	</a:t>
                      </a:r>
                      <a:endParaRPr lang="en-US" dirty="0">
                        <a:solidFill>
                          <a:srgbClr val="1C3140"/>
                        </a:solidFill>
                      </a:endParaRPr>
                    </a:p>
                  </a:txBody>
                  <a:tcPr/>
                </a:tc>
                <a:tc>
                  <a:txBody>
                    <a:bodyPr/>
                    <a:lstStyle/>
                    <a:p>
                      <a:r>
                        <a:rPr lang="en-US" dirty="0">
                          <a:solidFill>
                            <a:srgbClr val="1C3140"/>
                          </a:solidFill>
                        </a:rPr>
                        <a:t>High degree of customization and choice of tools.</a:t>
                      </a:r>
                    </a:p>
                  </a:txBody>
                  <a:tcPr/>
                </a:tc>
                <a:tc>
                  <a:txBody>
                    <a:bodyPr/>
                    <a:lstStyle/>
                    <a:p>
                      <a:r>
                        <a:rPr lang="en-US" dirty="0">
                          <a:solidFill>
                            <a:srgbClr val="1C3140"/>
                          </a:solidFill>
                        </a:rPr>
                        <a:t>Less flexibility; follows the framework's conventions and patterns.</a:t>
                      </a:r>
                    </a:p>
                  </a:txBody>
                  <a:tcPr/>
                </a:tc>
                <a:extLst>
                  <a:ext uri="{0D108BD9-81ED-4DB2-BD59-A6C34878D82A}">
                    <a16:rowId xmlns:a16="http://schemas.microsoft.com/office/drawing/2014/main" val="2239500334"/>
                  </a:ext>
                </a:extLst>
              </a:tr>
            </a:tbl>
          </a:graphicData>
        </a:graphic>
      </p:graphicFrame>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Library vs. Framework</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6" name="Footer Placeholder 3">
            <a:extLst>
              <a:ext uri="{FF2B5EF4-FFF2-40B4-BE49-F238E27FC236}">
                <a16:creationId xmlns:a16="http://schemas.microsoft.com/office/drawing/2014/main" id="{856C2999-C2E9-CE45-BD50-ED796D1F6B6D}"/>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7985700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Example: Deploying to Netlify</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fontScale="92500" lnSpcReduction="10000"/>
          </a:bodyPr>
          <a:lstStyle/>
          <a:p>
            <a:pPr marL="800100" lvl="1" indent="-342900">
              <a:buFont typeface="Arial" panose="020B0604020202020204" pitchFamily="34" charset="0"/>
              <a:buChar char="•"/>
            </a:pPr>
            <a:r>
              <a:rPr lang="en-US" b="1" dirty="0"/>
              <a:t>Prerequisites:</a:t>
            </a:r>
          </a:p>
          <a:p>
            <a:pPr marL="1257300" lvl="2" indent="-342900">
              <a:buFont typeface="Arial" panose="020B0604020202020204" pitchFamily="34" charset="0"/>
              <a:buChar char="•"/>
            </a:pPr>
            <a:r>
              <a:rPr lang="en-US" dirty="0"/>
              <a:t>Netlify account.</a:t>
            </a:r>
          </a:p>
          <a:p>
            <a:pPr marL="1257300" lvl="2" indent="-342900">
              <a:buFont typeface="Arial" panose="020B0604020202020204" pitchFamily="34" charset="0"/>
              <a:buChar char="•"/>
            </a:pPr>
            <a:r>
              <a:rPr lang="en-US" dirty="0"/>
              <a:t>GitHub repository connected to Netlify.</a:t>
            </a:r>
          </a:p>
          <a:p>
            <a:pPr marL="800100" lvl="1" indent="-342900">
              <a:buFont typeface="Arial" panose="020B0604020202020204" pitchFamily="34" charset="0"/>
              <a:buChar char="•"/>
            </a:pPr>
            <a:r>
              <a:rPr lang="en-US" b="1" dirty="0"/>
              <a:t>Deployment Steps:</a:t>
            </a:r>
          </a:p>
          <a:p>
            <a:pPr marL="1257300" lvl="2" indent="-342900">
              <a:buFont typeface="+mj-lt"/>
              <a:buAutoNum type="arabicPeriod"/>
            </a:pPr>
            <a:r>
              <a:rPr lang="en-US" b="1" dirty="0"/>
              <a:t>Push Code to GitHub:</a:t>
            </a:r>
          </a:p>
          <a:p>
            <a:pPr marL="1714500" lvl="3" indent="-342900">
              <a:buFont typeface="Arial" panose="020B0604020202020204" pitchFamily="34" charset="0"/>
              <a:buChar char="•"/>
            </a:pPr>
            <a:r>
              <a:rPr lang="en-US" dirty="0"/>
              <a:t>Ensure your React app is pushed to a GitHub repository.</a:t>
            </a:r>
          </a:p>
          <a:p>
            <a:pPr marL="1257300" lvl="2" indent="-342900">
              <a:buFont typeface="+mj-lt"/>
              <a:buAutoNum type="arabicPeriod"/>
            </a:pPr>
            <a:r>
              <a:rPr lang="en-US" b="1" dirty="0"/>
              <a:t>Connect Repository to Netlify:</a:t>
            </a:r>
          </a:p>
          <a:p>
            <a:pPr marL="1714500" lvl="3" indent="-342900">
              <a:buFont typeface="Arial" panose="020B0604020202020204" pitchFamily="34" charset="0"/>
              <a:buChar char="•"/>
            </a:pPr>
            <a:r>
              <a:rPr lang="en-US" dirty="0"/>
              <a:t>Log in to Netlify and select "New site from Git.“</a:t>
            </a:r>
          </a:p>
          <a:p>
            <a:pPr marL="1714500" lvl="3" indent="-342900">
              <a:buFont typeface="Arial" panose="020B0604020202020204" pitchFamily="34" charset="0"/>
              <a:buChar char="•"/>
            </a:pPr>
            <a:r>
              <a:rPr lang="en-US" dirty="0"/>
              <a:t>Choose GitHub and authorize Netlify access.</a:t>
            </a:r>
          </a:p>
          <a:p>
            <a:pPr marL="1714500" lvl="3" indent="-342900">
              <a:buFont typeface="Arial" panose="020B0604020202020204" pitchFamily="34" charset="0"/>
              <a:buChar char="•"/>
            </a:pPr>
            <a:r>
              <a:rPr lang="en-US" dirty="0"/>
              <a:t>Select the repository and configure build settings (</a:t>
            </a:r>
            <a:r>
              <a:rPr lang="en-US" dirty="0">
                <a:highlight>
                  <a:srgbClr val="C0C0C0"/>
                </a:highlight>
              </a:rPr>
              <a:t>build command: npm run build, publish directory: build</a:t>
            </a:r>
            <a:r>
              <a:rPr lang="en-US" dirty="0"/>
              <a:t>).</a:t>
            </a:r>
          </a:p>
          <a:p>
            <a:pPr marL="1257300" lvl="2" indent="-342900">
              <a:buFont typeface="+mj-lt"/>
              <a:buAutoNum type="arabicPeriod"/>
            </a:pPr>
            <a:r>
              <a:rPr lang="en-US" b="1" dirty="0"/>
              <a:t>Deploy:</a:t>
            </a:r>
          </a:p>
          <a:p>
            <a:pPr marL="1714500" lvl="3" indent="-342900">
              <a:buFont typeface="Arial" panose="020B0604020202020204" pitchFamily="34" charset="0"/>
              <a:buChar char="•"/>
            </a:pPr>
            <a:r>
              <a:rPr lang="en-US" dirty="0"/>
              <a:t>Click "Deploy Site.“</a:t>
            </a:r>
          </a:p>
          <a:p>
            <a:pPr marL="1714500" lvl="3" indent="-342900">
              <a:buFont typeface="Arial" panose="020B0604020202020204" pitchFamily="34" charset="0"/>
              <a:buChar char="•"/>
            </a:pPr>
            <a:r>
              <a:rPr lang="en-US" dirty="0"/>
              <a:t>Netlify will build and deploy your application, providing a live URL.</a:t>
            </a:r>
          </a:p>
          <a:p>
            <a:pPr marL="800100" lvl="1" indent="-342900">
              <a:buFont typeface="Arial" panose="020B0604020202020204" pitchFamily="34" charset="0"/>
              <a:buChar char="•"/>
            </a:pPr>
            <a:r>
              <a:rPr lang="en-US" b="1" dirty="0"/>
              <a:t>Continuous Deployment:</a:t>
            </a:r>
          </a:p>
          <a:p>
            <a:pPr marL="1257300" lvl="2" indent="-342900">
              <a:buFont typeface="Arial" panose="020B0604020202020204" pitchFamily="34" charset="0"/>
              <a:buChar char="•"/>
            </a:pPr>
            <a:r>
              <a:rPr lang="en-US" dirty="0"/>
              <a:t>Any push to the connected branch triggers an automatic redeployment.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120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634868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Additional Examples and Best Practices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fontScale="77500" lnSpcReduction="20000"/>
          </a:bodyPr>
          <a:lstStyle/>
          <a:p>
            <a:pPr marL="800100" lvl="1" indent="-342900">
              <a:buFont typeface="Arial" panose="020B0604020202020204" pitchFamily="34" charset="0"/>
              <a:buChar char="•"/>
            </a:pPr>
            <a:r>
              <a:rPr lang="en-US" b="1" dirty="0"/>
              <a:t>Component Reusability:</a:t>
            </a:r>
          </a:p>
          <a:p>
            <a:pPr marL="1257300" lvl="2" indent="-342900">
              <a:buFont typeface="Arial" panose="020B0604020202020204" pitchFamily="34" charset="0"/>
              <a:buChar char="•"/>
            </a:pPr>
            <a:r>
              <a:rPr lang="en-US" dirty="0"/>
              <a:t>Break down UI into reusable components.</a:t>
            </a:r>
          </a:p>
          <a:p>
            <a:pPr marL="800100" lvl="1" indent="-342900">
              <a:buFont typeface="Arial" panose="020B0604020202020204" pitchFamily="34" charset="0"/>
              <a:buChar char="•"/>
            </a:pPr>
            <a:r>
              <a:rPr lang="en-US" b="1" dirty="0"/>
              <a:t>State Management:</a:t>
            </a:r>
          </a:p>
          <a:p>
            <a:pPr marL="1257300" lvl="2" indent="-342900">
              <a:buFont typeface="Arial" panose="020B0604020202020204" pitchFamily="34" charset="0"/>
              <a:buChar char="•"/>
            </a:pPr>
            <a:r>
              <a:rPr lang="en-US" dirty="0"/>
              <a:t>Lift state up when necessary.</a:t>
            </a:r>
          </a:p>
          <a:p>
            <a:pPr marL="1257300" lvl="2" indent="-342900">
              <a:buFont typeface="Arial" panose="020B0604020202020204" pitchFamily="34" charset="0"/>
              <a:buChar char="•"/>
            </a:pPr>
            <a:r>
              <a:rPr lang="en-US" dirty="0"/>
              <a:t>Avoid unnecessary state in components.</a:t>
            </a:r>
          </a:p>
          <a:p>
            <a:pPr marL="800100" lvl="1" indent="-342900">
              <a:buFont typeface="Arial" panose="020B0604020202020204" pitchFamily="34" charset="0"/>
              <a:buChar char="•"/>
            </a:pPr>
            <a:r>
              <a:rPr lang="en-US" b="1" dirty="0"/>
              <a:t>Folder Structure:</a:t>
            </a:r>
          </a:p>
          <a:p>
            <a:pPr marL="1257300" lvl="2" indent="-342900">
              <a:buFont typeface="Arial" panose="020B0604020202020204" pitchFamily="34" charset="0"/>
              <a:buChar char="•"/>
            </a:pPr>
            <a:r>
              <a:rPr lang="en-US" dirty="0"/>
              <a:t>Organize files by feature or functionality.</a:t>
            </a:r>
          </a:p>
          <a:p>
            <a:pPr marL="800100" lvl="1" indent="-342900">
              <a:buFont typeface="Arial" panose="020B0604020202020204" pitchFamily="34" charset="0"/>
              <a:buChar char="•"/>
            </a:pPr>
            <a:r>
              <a:rPr lang="en-US" b="1" dirty="0"/>
              <a:t>Naming Conventions:</a:t>
            </a:r>
          </a:p>
          <a:p>
            <a:pPr marL="1257300" lvl="2" indent="-342900">
              <a:buFont typeface="Arial" panose="020B0604020202020204" pitchFamily="34" charset="0"/>
              <a:buChar char="•"/>
            </a:pPr>
            <a:r>
              <a:rPr lang="en-US" dirty="0"/>
              <a:t>Use meaningful and consistent names for components and files.</a:t>
            </a:r>
          </a:p>
          <a:p>
            <a:pPr marL="800100" lvl="1" indent="-342900">
              <a:buFont typeface="Arial" panose="020B0604020202020204" pitchFamily="34" charset="0"/>
              <a:buChar char="•"/>
            </a:pPr>
            <a:r>
              <a:rPr lang="en-US" b="1" dirty="0"/>
              <a:t>Code Readability:</a:t>
            </a:r>
          </a:p>
          <a:p>
            <a:pPr marL="1257300" lvl="2" indent="-342900">
              <a:buFont typeface="Arial" panose="020B0604020202020204" pitchFamily="34" charset="0"/>
              <a:buChar char="•"/>
            </a:pPr>
            <a:r>
              <a:rPr lang="en-US" dirty="0"/>
              <a:t>Keep components small and focused.</a:t>
            </a:r>
          </a:p>
          <a:p>
            <a:pPr marL="1257300" lvl="2" indent="-342900">
              <a:buFont typeface="Arial" panose="020B0604020202020204" pitchFamily="34" charset="0"/>
              <a:buChar char="•"/>
            </a:pPr>
            <a:r>
              <a:rPr lang="en-US" dirty="0"/>
              <a:t>Use clear and concise code.</a:t>
            </a:r>
          </a:p>
          <a:p>
            <a:pPr marL="800100" lvl="1" indent="-342900">
              <a:buFont typeface="Arial" panose="020B0604020202020204" pitchFamily="34" charset="0"/>
              <a:buChar char="•"/>
            </a:pPr>
            <a:r>
              <a:rPr lang="en-US" b="1" dirty="0"/>
              <a:t>Performance Optimization:</a:t>
            </a:r>
          </a:p>
          <a:p>
            <a:pPr marL="1257300" lvl="2" indent="-342900">
              <a:buFont typeface="Arial" panose="020B0604020202020204" pitchFamily="34" charset="0"/>
              <a:buChar char="•"/>
            </a:pPr>
            <a:r>
              <a:rPr lang="en-US" dirty="0"/>
              <a:t>Avoid unnecessary re-renders.</a:t>
            </a:r>
          </a:p>
          <a:p>
            <a:pPr marL="1257300" lvl="2" indent="-342900">
              <a:buFont typeface="Arial" panose="020B0604020202020204" pitchFamily="34" charset="0"/>
              <a:buChar char="•"/>
            </a:pPr>
            <a:r>
              <a:rPr lang="en-US" dirty="0"/>
              <a:t>Use </a:t>
            </a:r>
            <a:r>
              <a:rPr lang="en-US" dirty="0" err="1"/>
              <a:t>React.memo</a:t>
            </a:r>
            <a:r>
              <a:rPr lang="en-US" dirty="0"/>
              <a:t> and </a:t>
            </a:r>
            <a:r>
              <a:rPr lang="en-US" dirty="0" err="1"/>
              <a:t>useCallback</a:t>
            </a:r>
            <a:r>
              <a:rPr lang="en-US" dirty="0"/>
              <a:t> where appropriate.</a:t>
            </a:r>
          </a:p>
          <a:p>
            <a:pPr marL="800100" lvl="1" indent="-342900">
              <a:buFont typeface="Arial" panose="020B0604020202020204" pitchFamily="34" charset="0"/>
              <a:buChar char="•"/>
            </a:pPr>
            <a:r>
              <a:rPr lang="en-US" b="1" dirty="0"/>
              <a:t>Accessibility:</a:t>
            </a:r>
          </a:p>
          <a:p>
            <a:pPr marL="1257300" lvl="2" indent="-342900">
              <a:buFont typeface="Arial" panose="020B0604020202020204" pitchFamily="34" charset="0"/>
              <a:buChar char="•"/>
            </a:pPr>
            <a:r>
              <a:rPr lang="en-US" dirty="0"/>
              <a:t>Ensure components are accessible to all users.</a:t>
            </a:r>
          </a:p>
          <a:p>
            <a:pPr marL="1257300" lvl="2" indent="-342900">
              <a:buFont typeface="Arial" panose="020B0604020202020204" pitchFamily="34" charset="0"/>
              <a:buChar char="•"/>
            </a:pPr>
            <a:r>
              <a:rPr lang="en-US" dirty="0"/>
              <a:t>Use semantic HTML and ARIA attributes.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121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Best Practices for React Development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5988958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Summary</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React Fundamentals:</a:t>
            </a:r>
          </a:p>
          <a:p>
            <a:pPr marL="742950" lvl="1" indent="-285750">
              <a:buFont typeface="Arial" panose="020B0604020202020204" pitchFamily="34" charset="0"/>
              <a:buChar char="•"/>
            </a:pPr>
            <a:r>
              <a:rPr lang="en-US" dirty="0"/>
              <a:t>Introduction to React and JSX.</a:t>
            </a:r>
          </a:p>
          <a:p>
            <a:pPr marL="742950" lvl="1" indent="-285750">
              <a:buFont typeface="Arial" panose="020B0604020202020204" pitchFamily="34" charset="0"/>
              <a:buChar char="•"/>
            </a:pPr>
            <a:r>
              <a:rPr lang="en-US" dirty="0"/>
              <a:t>Understanding the Virtual DOM.</a:t>
            </a:r>
          </a:p>
          <a:p>
            <a:pPr marL="285750" indent="-285750">
              <a:buFont typeface="Arial" panose="020B0604020202020204" pitchFamily="34" charset="0"/>
              <a:buChar char="•"/>
            </a:pPr>
            <a:r>
              <a:rPr lang="en-US" b="1" dirty="0"/>
              <a:t>Components:</a:t>
            </a:r>
          </a:p>
          <a:p>
            <a:pPr marL="742950" lvl="1" indent="-285750">
              <a:buFont typeface="Arial" panose="020B0604020202020204" pitchFamily="34" charset="0"/>
              <a:buChar char="•"/>
            </a:pPr>
            <a:r>
              <a:rPr lang="en-US" dirty="0"/>
              <a:t>Functional vs. Class Components.</a:t>
            </a:r>
          </a:p>
          <a:p>
            <a:pPr marL="742950" lvl="1" indent="-285750">
              <a:buFont typeface="Arial" panose="020B0604020202020204" pitchFamily="34" charset="0"/>
              <a:buChar char="•"/>
            </a:pPr>
            <a:r>
              <a:rPr lang="en-US" dirty="0"/>
              <a:t>Lifecycle Methods and Hooks.</a:t>
            </a:r>
          </a:p>
          <a:p>
            <a:pPr marL="285750" indent="-285750">
              <a:buFont typeface="Arial" panose="020B0604020202020204" pitchFamily="34" charset="0"/>
              <a:buChar char="•"/>
            </a:pPr>
            <a:r>
              <a:rPr lang="en-US" b="1" dirty="0"/>
              <a:t>Event Handling:</a:t>
            </a:r>
          </a:p>
          <a:p>
            <a:pPr marL="742950" lvl="1" indent="-285750">
              <a:buFont typeface="Arial" panose="020B0604020202020204" pitchFamily="34" charset="0"/>
              <a:buChar char="•"/>
            </a:pPr>
            <a:r>
              <a:rPr lang="en-US" dirty="0"/>
              <a:t>Managing events, forms, and user inputs.</a:t>
            </a:r>
          </a:p>
          <a:p>
            <a:pPr marL="285750" indent="-285750">
              <a:buFont typeface="Arial" panose="020B0604020202020204" pitchFamily="34" charset="0"/>
              <a:buChar char="•"/>
            </a:pPr>
            <a:r>
              <a:rPr lang="en-US" b="1" dirty="0"/>
              <a:t>State and Props:</a:t>
            </a:r>
          </a:p>
          <a:p>
            <a:pPr marL="742950" lvl="1" indent="-285750">
              <a:buFont typeface="Arial" panose="020B0604020202020204" pitchFamily="34" charset="0"/>
              <a:buChar char="•"/>
            </a:pPr>
            <a:r>
              <a:rPr lang="en-US" dirty="0"/>
              <a:t>Effective state management and data passing.</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122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138680F9-E954-98B0-F80B-840C3F20986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5705406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Resources and References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Official Documentation:</a:t>
            </a:r>
          </a:p>
          <a:p>
            <a:pPr marL="742950" lvl="1" indent="-285750">
              <a:buFont typeface="Arial" panose="020B0604020202020204" pitchFamily="34" charset="0"/>
              <a:buChar char="•"/>
            </a:pPr>
            <a:r>
              <a:rPr lang="en-US" dirty="0">
                <a:solidFill>
                  <a:srgbClr val="1C3140"/>
                </a:solidFill>
                <a:hlinkClick r:id="rId3">
                  <a:extLst>
                    <a:ext uri="{A12FA001-AC4F-418D-AE19-62706E023703}">
                      <ahyp:hlinkClr xmlns:ahyp="http://schemas.microsoft.com/office/drawing/2018/hyperlinkcolor" val="tx"/>
                    </a:ext>
                  </a:extLst>
                </a:hlinkClick>
              </a:rPr>
              <a:t>React Official Docs</a:t>
            </a:r>
            <a:endParaRPr lang="en-US" dirty="0">
              <a:solidFill>
                <a:srgbClr val="1C3140"/>
              </a:solidFill>
            </a:endParaRPr>
          </a:p>
          <a:p>
            <a:pPr marL="742950" lvl="1" indent="-285750">
              <a:buFont typeface="Arial" panose="020B0604020202020204" pitchFamily="34" charset="0"/>
              <a:buChar char="•"/>
            </a:pPr>
            <a:r>
              <a:rPr lang="en-US" u="sng" dirty="0">
                <a:solidFill>
                  <a:srgbClr val="1C3140"/>
                </a:solidFill>
                <a:hlinkClick r:id="rId4">
                  <a:extLst>
                    <a:ext uri="{A12FA001-AC4F-418D-AE19-62706E023703}">
                      <ahyp:hlinkClr xmlns:ahyp="http://schemas.microsoft.com/office/drawing/2018/hyperlinkcolor" val="tx"/>
                    </a:ext>
                  </a:extLst>
                </a:hlinkClick>
              </a:rPr>
              <a:t>React Router Documentation</a:t>
            </a:r>
            <a:endParaRPr lang="en-US" u="sng" dirty="0">
              <a:solidFill>
                <a:srgbClr val="1C3140"/>
              </a:solidFill>
            </a:endParaRPr>
          </a:p>
          <a:p>
            <a:pPr marL="742950" lvl="1" indent="-285750">
              <a:buFont typeface="Arial" panose="020B0604020202020204" pitchFamily="34" charset="0"/>
              <a:buChar char="•"/>
            </a:pPr>
            <a:r>
              <a:rPr lang="en-US" u="sng" dirty="0">
                <a:solidFill>
                  <a:srgbClr val="1C3140"/>
                </a:solidFill>
                <a:hlinkClick r:id="rId5">
                  <a:extLst>
                    <a:ext uri="{A12FA001-AC4F-418D-AE19-62706E023703}">
                      <ahyp:hlinkClr xmlns:ahyp="http://schemas.microsoft.com/office/drawing/2018/hyperlinkcolor" val="tx"/>
                    </a:ext>
                  </a:extLst>
                </a:hlinkClick>
              </a:rPr>
              <a:t>React Testing Library Documentation</a:t>
            </a:r>
            <a:endParaRPr lang="en-US" u="sng" dirty="0">
              <a:solidFill>
                <a:srgbClr val="1C3140"/>
              </a:solidFill>
            </a:endParaRPr>
          </a:p>
          <a:p>
            <a:pPr marL="742950" lvl="1" indent="-285750">
              <a:buFont typeface="Arial" panose="020B0604020202020204" pitchFamily="34" charset="0"/>
              <a:buChar char="•"/>
            </a:pPr>
            <a:endParaRPr lang="en-US" dirty="0">
              <a:solidFill>
                <a:srgbClr val="1C3140"/>
              </a:solidFill>
            </a:endParaRPr>
          </a:p>
          <a:p>
            <a:pPr marL="285750" indent="-285750">
              <a:buFont typeface="Arial" panose="020B0604020202020204" pitchFamily="34" charset="0"/>
              <a:buChar char="•"/>
            </a:pPr>
            <a:r>
              <a:rPr lang="en-US" b="1" dirty="0">
                <a:solidFill>
                  <a:srgbClr val="1C3140"/>
                </a:solidFill>
              </a:rPr>
              <a:t>Tools:</a:t>
            </a:r>
          </a:p>
          <a:p>
            <a:pPr marL="742950" lvl="1" indent="-285750">
              <a:buFont typeface="Arial" panose="020B0604020202020204" pitchFamily="34" charset="0"/>
              <a:buChar char="•"/>
            </a:pPr>
            <a:r>
              <a:rPr lang="en-US" dirty="0">
                <a:solidFill>
                  <a:srgbClr val="1C3140"/>
                </a:solidFill>
              </a:rPr>
              <a:t>Create React App: </a:t>
            </a:r>
            <a:r>
              <a:rPr lang="en-US" dirty="0">
                <a:hlinkClick r:id="rId6">
                  <a:extLst>
                    <a:ext uri="{A12FA001-AC4F-418D-AE19-62706E023703}">
                      <ahyp:hlinkClr xmlns:ahyp="http://schemas.microsoft.com/office/drawing/2018/hyperlinkcolor" val="tx"/>
                    </a:ext>
                  </a:extLst>
                </a:hlinkClick>
              </a:rPr>
              <a:t>https://create-react-app.dev/</a:t>
            </a:r>
            <a:endParaRPr lang="en-US" dirty="0"/>
          </a:p>
          <a:p>
            <a:pPr marL="742950" lvl="1" indent="-285750">
              <a:buFont typeface="Arial" panose="020B0604020202020204" pitchFamily="34" charset="0"/>
              <a:buChar char="•"/>
            </a:pPr>
            <a:r>
              <a:rPr lang="en-US" dirty="0">
                <a:solidFill>
                  <a:srgbClr val="1C3140"/>
                </a:solidFill>
              </a:rPr>
              <a:t>React DevTools:</a:t>
            </a:r>
            <a:r>
              <a:rPr lang="en-US" dirty="0"/>
              <a:t> </a:t>
            </a:r>
            <a:r>
              <a:rPr lang="en-US" dirty="0">
                <a:hlinkClick r:id="rId7">
                  <a:extLst>
                    <a:ext uri="{A12FA001-AC4F-418D-AE19-62706E023703}">
                      <ahyp:hlinkClr xmlns:ahyp="http://schemas.microsoft.com/office/drawing/2018/hyperlinkcolor" val="tx"/>
                    </a:ext>
                  </a:extLst>
                </a:hlinkClick>
              </a:rPr>
              <a:t>https://reactjs.org/blog/2019/08/15/new-react-devtools.html</a:t>
            </a:r>
            <a:endParaRPr lang="en-US" dirty="0">
              <a:solidFill>
                <a:srgbClr val="1C3140"/>
              </a:solidFill>
            </a:endParaRPr>
          </a:p>
          <a:p>
            <a:pPr lvl="1"/>
            <a:endParaRPr lang="en-US" dirty="0">
              <a:solidFill>
                <a:srgbClr val="1C3140"/>
              </a:solidFill>
            </a:endParaRPr>
          </a:p>
          <a:p>
            <a:pPr marL="285750" indent="-285750">
              <a:buFont typeface="Arial" panose="020B0604020202020204" pitchFamily="34" charset="0"/>
              <a:buChar char="•"/>
            </a:pPr>
            <a:r>
              <a:rPr lang="en-US" b="1" dirty="0"/>
              <a:t>Community:</a:t>
            </a:r>
            <a:endParaRPr lang="en-US" dirty="0"/>
          </a:p>
          <a:p>
            <a:pPr marL="742950" lvl="1" indent="-285750">
              <a:buFont typeface="Arial" panose="020B0604020202020204" pitchFamily="34" charset="0"/>
              <a:buChar char="•"/>
            </a:pPr>
            <a:r>
              <a:rPr lang="en-US" dirty="0">
                <a:solidFill>
                  <a:srgbClr val="1C3140"/>
                </a:solidFill>
                <a:hlinkClick r:id="rId8">
                  <a:extLst>
                    <a:ext uri="{A12FA001-AC4F-418D-AE19-62706E023703}">
                      <ahyp:hlinkClr xmlns:ahyp="http://schemas.microsoft.com/office/drawing/2018/hyperlinkcolor" val="tx"/>
                    </a:ext>
                  </a:extLst>
                </a:hlinkClick>
              </a:rPr>
              <a:t>Stack Overflow React Tag</a:t>
            </a:r>
            <a:endParaRPr lang="en-US"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123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115DEB34-F59B-D87E-2720-150ADFDBC37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192096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5538088-4446-D179-009F-041B7CB05371}"/>
              </a:ext>
            </a:extLst>
          </p:cNvPr>
          <p:cNvSpPr>
            <a:spLocks noGrp="1"/>
          </p:cNvSpPr>
          <p:nvPr>
            <p:ph type="body" idx="1"/>
          </p:nvPr>
        </p:nvSpPr>
        <p:spPr/>
        <p:txBody>
          <a:bodyPr>
            <a:normAutofit/>
          </a:bodyPr>
          <a:lstStyle/>
          <a:p>
            <a:r>
              <a:rPr lang="en-US" dirty="0"/>
              <a:t>Open Floor</a:t>
            </a:r>
          </a:p>
        </p:txBody>
      </p:sp>
      <p:sp>
        <p:nvSpPr>
          <p:cNvPr id="2" name="Title 1">
            <a:extLst>
              <a:ext uri="{FF2B5EF4-FFF2-40B4-BE49-F238E27FC236}">
                <a16:creationId xmlns:a16="http://schemas.microsoft.com/office/drawing/2014/main" id="{2975BCE0-C492-45D1-B14B-D698228DC08F}"/>
              </a:ext>
            </a:extLst>
          </p:cNvPr>
          <p:cNvSpPr>
            <a:spLocks noGrp="1"/>
          </p:cNvSpPr>
          <p:nvPr>
            <p:ph type="title"/>
          </p:nvPr>
        </p:nvSpPr>
        <p:spPr/>
        <p:txBody>
          <a:bodyPr/>
          <a:lstStyle/>
          <a:p>
            <a:r>
              <a:rPr lang="en-US" dirty="0"/>
              <a:t>Questions &amp; Answers</a:t>
            </a:r>
          </a:p>
        </p:txBody>
      </p:sp>
      <p:sp>
        <p:nvSpPr>
          <p:cNvPr id="6" name="Text Placeholder 5">
            <a:extLst>
              <a:ext uri="{FF2B5EF4-FFF2-40B4-BE49-F238E27FC236}">
                <a16:creationId xmlns:a16="http://schemas.microsoft.com/office/drawing/2014/main" id="{BC2719EE-ACF6-99A7-3E04-4C7F4434B38C}"/>
              </a:ext>
            </a:extLst>
          </p:cNvPr>
          <p:cNvSpPr>
            <a:spLocks noGrp="1"/>
          </p:cNvSpPr>
          <p:nvPr>
            <p:ph type="body" sz="quarter" idx="14"/>
          </p:nvPr>
        </p:nvSpPr>
        <p:spPr/>
        <p:txBody>
          <a:bodyPr/>
          <a:lstStyle/>
          <a:p>
            <a:r>
              <a:rPr lang="en-US" dirty="0"/>
              <a:t>2024</a:t>
            </a:r>
          </a:p>
        </p:txBody>
      </p:sp>
      <p:sp>
        <p:nvSpPr>
          <p:cNvPr id="3" name="Subtitle 2">
            <a:extLst>
              <a:ext uri="{FF2B5EF4-FFF2-40B4-BE49-F238E27FC236}">
                <a16:creationId xmlns:a16="http://schemas.microsoft.com/office/drawing/2014/main" id="{29B0ECBC-01F6-45D4-9F4C-FD7E8B5B96A4}"/>
              </a:ext>
            </a:extLst>
          </p:cNvPr>
          <p:cNvSpPr>
            <a:spLocks noGrp="1"/>
          </p:cNvSpPr>
          <p:nvPr>
            <p:ph sz="half" idx="2"/>
          </p:nvPr>
        </p:nvSpPr>
        <p:spPr/>
        <p:txBody>
          <a:bodyPr/>
          <a:lstStyle/>
          <a:p>
            <a:r>
              <a:rPr lang="en-US" dirty="0">
                <a:solidFill>
                  <a:srgbClr val="1C3140"/>
                </a:solidFill>
              </a:rPr>
              <a:t>Address any questions or clarifications regarding React</a:t>
            </a:r>
          </a:p>
        </p:txBody>
      </p:sp>
      <p:pic>
        <p:nvPicPr>
          <p:cNvPr id="9" name="Picture 8" descr="A group of chat bubbles with a light bulb&#10;&#10;Description automatically generated">
            <a:extLst>
              <a:ext uri="{FF2B5EF4-FFF2-40B4-BE49-F238E27FC236}">
                <a16:creationId xmlns:a16="http://schemas.microsoft.com/office/drawing/2014/main" id="{8386FD60-6C65-2F31-F7D0-238D6D127C50}"/>
              </a:ext>
            </a:extLst>
          </p:cNvPr>
          <p:cNvPicPr>
            <a:picLocks noChangeAspect="1"/>
          </p:cNvPicPr>
          <p:nvPr/>
        </p:nvPicPr>
        <p:blipFill>
          <a:blip r:embed="rId3"/>
          <a:stretch>
            <a:fillRect/>
          </a:stretch>
        </p:blipFill>
        <p:spPr>
          <a:xfrm>
            <a:off x="6714688" y="965875"/>
            <a:ext cx="4492077" cy="4492077"/>
          </a:xfrm>
          <a:prstGeom prst="rect">
            <a:avLst/>
          </a:prstGeom>
        </p:spPr>
      </p:pic>
      <p:sp>
        <p:nvSpPr>
          <p:cNvPr id="4" name="Footer Placeholder 2">
            <a:extLst>
              <a:ext uri="{FF2B5EF4-FFF2-40B4-BE49-F238E27FC236}">
                <a16:creationId xmlns:a16="http://schemas.microsoft.com/office/drawing/2014/main" id="{75BF5F2C-04FD-15B5-AB88-521A787125AA}"/>
              </a:ext>
            </a:extLst>
          </p:cNvPr>
          <p:cNvSpPr>
            <a:spLocks noGrp="1"/>
          </p:cNvSpPr>
          <p:nvPr>
            <p:ph type="ftr" sz="quarter" idx="11"/>
          </p:nvPr>
        </p:nvSpPr>
        <p:spPr>
          <a:xfrm>
            <a:off x="614873" y="6187538"/>
            <a:ext cx="3256673" cy="365125"/>
          </a:xfrm>
        </p:spPr>
        <p:txBody>
          <a:bodyPr/>
          <a:lstStyle/>
          <a:p>
            <a:r>
              <a:rPr lang="en-US" b="1" dirty="0">
                <a:solidFill>
                  <a:srgbClr val="DDBA58"/>
                </a:solidFill>
              </a:rPr>
              <a:t>React</a:t>
            </a:r>
            <a:endParaRPr lang="en-US" b="1" dirty="0"/>
          </a:p>
        </p:txBody>
      </p:sp>
      <p:sp>
        <p:nvSpPr>
          <p:cNvPr id="5" name="Slide Number Placeholder 3">
            <a:extLst>
              <a:ext uri="{FF2B5EF4-FFF2-40B4-BE49-F238E27FC236}">
                <a16:creationId xmlns:a16="http://schemas.microsoft.com/office/drawing/2014/main" id="{AABCD4B1-7FAB-2A64-D0F1-31A1534D2BCB}"/>
              </a:ext>
            </a:extLst>
          </p:cNvPr>
          <p:cNvSpPr>
            <a:spLocks noGrp="1"/>
          </p:cNvSpPr>
          <p:nvPr>
            <p:ph type="sldNum" sz="quarter" idx="12"/>
          </p:nvPr>
        </p:nvSpPr>
        <p:spPr>
          <a:xfrm>
            <a:off x="8849751" y="6187538"/>
            <a:ext cx="2743200" cy="365125"/>
          </a:xfrm>
        </p:spPr>
        <p:txBody>
          <a:bodyPr/>
          <a:lstStyle/>
          <a:p>
            <a:fld id="{95CBEC59-7FF9-4688-98DF-89832A0C9025}" type="slidenum">
              <a:rPr lang="en-US" smtClean="0"/>
              <a:pPr/>
              <a:t>124</a:t>
            </a:fld>
            <a:endParaRPr lang="en-US" dirty="0"/>
          </a:p>
        </p:txBody>
      </p:sp>
    </p:spTree>
    <p:extLst>
      <p:ext uri="{BB962C8B-B14F-4D97-AF65-F5344CB8AC3E}">
        <p14:creationId xmlns:p14="http://schemas.microsoft.com/office/powerpoint/2010/main" val="1778152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Post-Test</a:t>
            </a:r>
          </a:p>
        </p:txBody>
      </p:sp>
      <p:sp>
        <p:nvSpPr>
          <p:cNvPr id="41" name="Slide Number Placeholder 4">
            <a:extLst>
              <a:ext uri="{FF2B5EF4-FFF2-40B4-BE49-F238E27FC236}">
                <a16:creationId xmlns:a16="http://schemas.microsoft.com/office/drawing/2014/main" id="{725E72CD-5A91-5C63-5D4B-944F40AD7839}"/>
              </a:ext>
            </a:extLst>
          </p:cNvPr>
          <p:cNvSpPr>
            <a:spLocks noGrp="1"/>
          </p:cNvSpPr>
          <p:nvPr>
            <p:ph type="sldNum" sz="quarter" idx="12"/>
          </p:nvPr>
        </p:nvSpPr>
        <p:spPr/>
        <p:txBody>
          <a:bodyPr/>
          <a:lstStyle/>
          <a:p>
            <a:fld id="{95CBEC59-7FF9-4688-98DF-89832A0C9025}" type="slidenum">
              <a:rPr lang="en-US" smtClean="0"/>
              <a:t>125</a:t>
            </a:fld>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p:txBody>
          <a:bodyPr>
            <a:normAutofit/>
          </a:bodyPr>
          <a:lstStyle/>
          <a:p>
            <a:r>
              <a:rPr lang="en-US" dirty="0"/>
              <a:t>2024</a:t>
            </a:r>
          </a:p>
        </p:txBody>
      </p:sp>
      <p:sp>
        <p:nvSpPr>
          <p:cNvPr id="5" name="Footer Placeholder 3">
            <a:extLst>
              <a:ext uri="{FF2B5EF4-FFF2-40B4-BE49-F238E27FC236}">
                <a16:creationId xmlns:a16="http://schemas.microsoft.com/office/drawing/2014/main" id="{0CE195E6-E720-9B86-B880-B0AF3D4FF35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descr="A qr code on a yellow background&#10;&#10;Description automatically generated">
            <a:extLst>
              <a:ext uri="{FF2B5EF4-FFF2-40B4-BE49-F238E27FC236}">
                <a16:creationId xmlns:a16="http://schemas.microsoft.com/office/drawing/2014/main" id="{0FEF1D67-7B73-F66F-3160-C46F0C3CBA2F}"/>
              </a:ext>
            </a:extLst>
          </p:cNvPr>
          <p:cNvPicPr>
            <a:picLocks noChangeAspect="1"/>
          </p:cNvPicPr>
          <p:nvPr/>
        </p:nvPicPr>
        <p:blipFill>
          <a:blip r:embed="rId3"/>
          <a:stretch>
            <a:fillRect/>
          </a:stretch>
        </p:blipFill>
        <p:spPr>
          <a:xfrm>
            <a:off x="4232085" y="1565085"/>
            <a:ext cx="3727829" cy="3727829"/>
          </a:xfrm>
          <a:prstGeom prst="rect">
            <a:avLst/>
          </a:prstGeom>
        </p:spPr>
      </p:pic>
    </p:spTree>
    <p:extLst>
      <p:ext uri="{BB962C8B-B14F-4D97-AF65-F5344CB8AC3E}">
        <p14:creationId xmlns:p14="http://schemas.microsoft.com/office/powerpoint/2010/main" val="1848331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Evaluation</a:t>
            </a:r>
          </a:p>
        </p:txBody>
      </p:sp>
      <p:sp>
        <p:nvSpPr>
          <p:cNvPr id="41" name="Slide Number Placeholder 4">
            <a:extLst>
              <a:ext uri="{FF2B5EF4-FFF2-40B4-BE49-F238E27FC236}">
                <a16:creationId xmlns:a16="http://schemas.microsoft.com/office/drawing/2014/main" id="{725E72CD-5A91-5C63-5D4B-944F40AD7839}"/>
              </a:ext>
            </a:extLst>
          </p:cNvPr>
          <p:cNvSpPr>
            <a:spLocks noGrp="1"/>
          </p:cNvSpPr>
          <p:nvPr>
            <p:ph type="sldNum" sz="quarter" idx="12"/>
          </p:nvPr>
        </p:nvSpPr>
        <p:spPr/>
        <p:txBody>
          <a:bodyPr/>
          <a:lstStyle/>
          <a:p>
            <a:fld id="{95CBEC59-7FF9-4688-98DF-89832A0C9025}" type="slidenum">
              <a:rPr lang="en-US" smtClean="0"/>
              <a:t>126</a:t>
            </a:fld>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p:txBody>
          <a:bodyPr>
            <a:normAutofit/>
          </a:bodyPr>
          <a:lstStyle/>
          <a:p>
            <a:r>
              <a:rPr lang="en-US" dirty="0"/>
              <a:t>2024</a:t>
            </a:r>
          </a:p>
        </p:txBody>
      </p:sp>
      <p:sp>
        <p:nvSpPr>
          <p:cNvPr id="5" name="Footer Placeholder 3">
            <a:extLst>
              <a:ext uri="{FF2B5EF4-FFF2-40B4-BE49-F238E27FC236}">
                <a16:creationId xmlns:a16="http://schemas.microsoft.com/office/drawing/2014/main" id="{0CE195E6-E720-9B86-B880-B0AF3D4FF35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descr="A qr code on a square&#10;&#10;Description automatically generated">
            <a:extLst>
              <a:ext uri="{FF2B5EF4-FFF2-40B4-BE49-F238E27FC236}">
                <a16:creationId xmlns:a16="http://schemas.microsoft.com/office/drawing/2014/main" id="{1D88349D-0E5C-AC87-252E-95EE191DBE6E}"/>
              </a:ext>
            </a:extLst>
          </p:cNvPr>
          <p:cNvPicPr>
            <a:picLocks noChangeAspect="1"/>
          </p:cNvPicPr>
          <p:nvPr/>
        </p:nvPicPr>
        <p:blipFill>
          <a:blip r:embed="rId2"/>
          <a:stretch>
            <a:fillRect/>
          </a:stretch>
        </p:blipFill>
        <p:spPr>
          <a:xfrm>
            <a:off x="4257913" y="1634923"/>
            <a:ext cx="3676174" cy="3588153"/>
          </a:xfrm>
          <a:prstGeom prst="rect">
            <a:avLst/>
          </a:prstGeom>
        </p:spPr>
      </p:pic>
    </p:spTree>
    <p:extLst>
      <p:ext uri="{BB962C8B-B14F-4D97-AF65-F5344CB8AC3E}">
        <p14:creationId xmlns:p14="http://schemas.microsoft.com/office/powerpoint/2010/main" val="11593813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Saad Alafandi</a:t>
            </a:r>
          </a:p>
        </p:txBody>
      </p:sp>
      <p:sp>
        <p:nvSpPr>
          <p:cNvPr id="7" name="Text Placeholder 3">
            <a:extLst>
              <a:ext uri="{FF2B5EF4-FFF2-40B4-BE49-F238E27FC236}">
                <a16:creationId xmlns:a16="http://schemas.microsoft.com/office/drawing/2014/main" id="{45538088-4446-D179-009F-041B7CB05371}"/>
              </a:ext>
            </a:extLst>
          </p:cNvPr>
          <p:cNvSpPr>
            <a:spLocks noGrp="1"/>
          </p:cNvSpPr>
          <p:nvPr>
            <p:ph type="body" sz="quarter" idx="14"/>
          </p:nvPr>
        </p:nvSpPr>
        <p:spPr>
          <a:xfrm>
            <a:off x="9984101" y="1412965"/>
            <a:ext cx="1626531" cy="601840"/>
          </a:xfrm>
        </p:spPr>
        <p:txBody>
          <a:bodyPr>
            <a:normAutofit/>
          </a:bodyPr>
          <a:lstStyle/>
          <a:p>
            <a:r>
              <a:rPr lang="en-US" dirty="0"/>
              <a:t>2024</a:t>
            </a:r>
          </a:p>
        </p:txBody>
      </p:sp>
    </p:spTree>
    <p:extLst>
      <p:ext uri="{BB962C8B-B14F-4D97-AF65-F5344CB8AC3E}">
        <p14:creationId xmlns:p14="http://schemas.microsoft.com/office/powerpoint/2010/main" val="363015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Setup Environment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a:xfrm>
            <a:off x="8833927" y="6187537"/>
            <a:ext cx="2743200" cy="365125"/>
          </a:xfrm>
        </p:spPr>
        <p:txBody>
          <a:bodyPr/>
          <a:lstStyle/>
          <a:p>
            <a:fld id="{95CBEC59-7FF9-4688-98DF-89832A0C9025}" type="slidenum">
              <a:rPr lang="en-US" smtClean="0"/>
              <a:pPr/>
              <a:t>13</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p:txBody>
      </p:sp>
      <p:pic>
        <p:nvPicPr>
          <p:cNvPr id="6" name="Picture 5" descr="A computer screen with a gear and settings&#10;&#10;Description automatically generated">
            <a:extLst>
              <a:ext uri="{FF2B5EF4-FFF2-40B4-BE49-F238E27FC236}">
                <a16:creationId xmlns:a16="http://schemas.microsoft.com/office/drawing/2014/main" id="{29C7117E-65E5-B1C0-E2AA-A1CF33E97963}"/>
              </a:ext>
            </a:extLst>
          </p:cNvPr>
          <p:cNvPicPr>
            <a:picLocks noChangeAspect="1"/>
          </p:cNvPicPr>
          <p:nvPr/>
        </p:nvPicPr>
        <p:blipFill>
          <a:blip r:embed="rId2"/>
          <a:stretch>
            <a:fillRect/>
          </a:stretch>
        </p:blipFill>
        <p:spPr>
          <a:xfrm>
            <a:off x="7287057" y="1306659"/>
            <a:ext cx="3860495" cy="3860495"/>
          </a:xfrm>
          <a:prstGeom prst="rect">
            <a:avLst/>
          </a:prstGeom>
        </p:spPr>
      </p:pic>
    </p:spTree>
    <p:extLst>
      <p:ext uri="{BB962C8B-B14F-4D97-AF65-F5344CB8AC3E}">
        <p14:creationId xmlns:p14="http://schemas.microsoft.com/office/powerpoint/2010/main" val="21903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Setup Environment</a:t>
            </a:r>
          </a:p>
        </p:txBody>
      </p:sp>
      <p:pic>
        <p:nvPicPr>
          <p:cNvPr id="13" name="Content Placeholder 12" descr="A purple symbol with black background&#10;&#10;Description automatically generated">
            <a:extLst>
              <a:ext uri="{FF2B5EF4-FFF2-40B4-BE49-F238E27FC236}">
                <a16:creationId xmlns:a16="http://schemas.microsoft.com/office/drawing/2014/main" id="{C1018F08-F686-102B-B6CE-E2BF1CA28082}"/>
              </a:ext>
            </a:extLst>
          </p:cNvPr>
          <p:cNvPicPr>
            <a:picLocks noGrp="1" noChangeAspect="1"/>
          </p:cNvPicPr>
          <p:nvPr>
            <p:ph idx="1"/>
          </p:nvPr>
        </p:nvPicPr>
        <p:blipFill>
          <a:blip r:embed="rId2"/>
          <a:stretch>
            <a:fillRect/>
          </a:stretch>
        </p:blipFill>
        <p:spPr>
          <a:xfrm>
            <a:off x="929641" y="3364931"/>
            <a:ext cx="2427288" cy="2427288"/>
          </a:xfrm>
        </p:spPr>
      </p:pic>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14</a:t>
            </a:fld>
            <a:endParaRPr lang="en-US" dirty="0"/>
          </a:p>
        </p:txBody>
      </p:sp>
      <p:sp>
        <p:nvSpPr>
          <p:cNvPr id="6" name="Subtitle 5">
            <a:extLst>
              <a:ext uri="{FF2B5EF4-FFF2-40B4-BE49-F238E27FC236}">
                <a16:creationId xmlns:a16="http://schemas.microsoft.com/office/drawing/2014/main" id="{31F02710-8210-93F1-3857-9D4F065FED63}"/>
              </a:ext>
            </a:extLst>
          </p:cNvPr>
          <p:cNvSpPr>
            <a:spLocks noGrp="1"/>
          </p:cNvSpPr>
          <p:nvPr>
            <p:ph type="subTitle" idx="13"/>
          </p:nvPr>
        </p:nvSpPr>
        <p:spPr/>
        <p:txBody>
          <a:bodyPr/>
          <a:lstStyle/>
          <a:p>
            <a:r>
              <a:rPr lang="en-US" dirty="0"/>
              <a:t>Download &amp; Install IDE (VS CODE)</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15" name="TextBox 14">
            <a:extLst>
              <a:ext uri="{FF2B5EF4-FFF2-40B4-BE49-F238E27FC236}">
                <a16:creationId xmlns:a16="http://schemas.microsoft.com/office/drawing/2014/main" id="{AFC359EE-1FB0-90EB-B874-7A1D2A119451}"/>
              </a:ext>
            </a:extLst>
          </p:cNvPr>
          <p:cNvSpPr txBox="1"/>
          <p:nvPr/>
        </p:nvSpPr>
        <p:spPr>
          <a:xfrm>
            <a:off x="929641" y="2810007"/>
            <a:ext cx="6103398" cy="369332"/>
          </a:xfrm>
          <a:prstGeom prst="rect">
            <a:avLst/>
          </a:prstGeom>
          <a:noFill/>
        </p:spPr>
        <p:txBody>
          <a:bodyPr wrap="square">
            <a:spAutoFit/>
          </a:bodyPr>
          <a:lstStyle/>
          <a:p>
            <a:r>
              <a:rPr lang="en-US" dirty="0">
                <a:solidFill>
                  <a:srgbClr val="1C3140"/>
                </a:solidFill>
                <a:hlinkClick r:id="rId3">
                  <a:extLst>
                    <a:ext uri="{A12FA001-AC4F-418D-AE19-62706E023703}">
                      <ahyp:hlinkClr xmlns:ahyp="http://schemas.microsoft.com/office/drawing/2018/hyperlinkcolor" val="tx"/>
                    </a:ext>
                  </a:extLst>
                </a:hlinkClick>
              </a:rPr>
              <a:t>https://code.visualstudio.com/download</a:t>
            </a:r>
            <a:endParaRPr lang="en-US" dirty="0">
              <a:solidFill>
                <a:srgbClr val="1C3140"/>
              </a:solidFill>
            </a:endParaRPr>
          </a:p>
        </p:txBody>
      </p:sp>
      <p:pic>
        <p:nvPicPr>
          <p:cNvPr id="17" name="Picture 16">
            <a:extLst>
              <a:ext uri="{FF2B5EF4-FFF2-40B4-BE49-F238E27FC236}">
                <a16:creationId xmlns:a16="http://schemas.microsoft.com/office/drawing/2014/main" id="{9A75BD1A-2B72-4F72-36FF-D02735AF901D}"/>
              </a:ext>
            </a:extLst>
          </p:cNvPr>
          <p:cNvPicPr>
            <a:picLocks noChangeAspect="1"/>
          </p:cNvPicPr>
          <p:nvPr/>
        </p:nvPicPr>
        <p:blipFill>
          <a:blip r:embed="rId4"/>
          <a:stretch>
            <a:fillRect/>
          </a:stretch>
        </p:blipFill>
        <p:spPr>
          <a:xfrm>
            <a:off x="5651922" y="2361705"/>
            <a:ext cx="5248877" cy="3776812"/>
          </a:xfrm>
          <a:prstGeom prst="rect">
            <a:avLst/>
          </a:prstGeom>
        </p:spPr>
      </p:pic>
      <p:sp>
        <p:nvSpPr>
          <p:cNvPr id="8" name="Footer Placeholder 3">
            <a:extLst>
              <a:ext uri="{FF2B5EF4-FFF2-40B4-BE49-F238E27FC236}">
                <a16:creationId xmlns:a16="http://schemas.microsoft.com/office/drawing/2014/main" id="{9F26BDF5-0EAC-C1A6-12A3-EC8D497966BD}"/>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99911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Setup Environment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15</a:t>
            </a:fld>
            <a:endParaRPr lang="en-US" dirty="0"/>
          </a:p>
        </p:txBody>
      </p:sp>
      <p:sp>
        <p:nvSpPr>
          <p:cNvPr id="15" name="Subtitle 14">
            <a:extLst>
              <a:ext uri="{FF2B5EF4-FFF2-40B4-BE49-F238E27FC236}">
                <a16:creationId xmlns:a16="http://schemas.microsoft.com/office/drawing/2014/main" id="{6EFE75E0-4FD4-C1CA-E36F-101026A7D6FB}"/>
              </a:ext>
            </a:extLst>
          </p:cNvPr>
          <p:cNvSpPr>
            <a:spLocks noGrp="1"/>
          </p:cNvSpPr>
          <p:nvPr>
            <p:ph type="subTitle" idx="13"/>
          </p:nvPr>
        </p:nvSpPr>
        <p:spPr/>
        <p:txBody>
          <a:bodyPr/>
          <a:lstStyle/>
          <a:p>
            <a:r>
              <a:rPr lang="en-US" dirty="0"/>
              <a:t>Setting Up Chrome Tools for React</a:t>
            </a:r>
          </a:p>
        </p:txBody>
      </p:sp>
      <p:sp>
        <p:nvSpPr>
          <p:cNvPr id="16" name="Text Placeholder 15">
            <a:extLst>
              <a:ext uri="{FF2B5EF4-FFF2-40B4-BE49-F238E27FC236}">
                <a16:creationId xmlns:a16="http://schemas.microsoft.com/office/drawing/2014/main" id="{8B56A698-8C17-A76F-A71A-F52EF44ED910}"/>
              </a:ext>
            </a:extLst>
          </p:cNvPr>
          <p:cNvSpPr>
            <a:spLocks noGrp="1"/>
          </p:cNvSpPr>
          <p:nvPr>
            <p:ph type="body" sz="quarter" idx="14"/>
          </p:nvPr>
        </p:nvSpPr>
        <p:spPr/>
        <p:txBody>
          <a:bodyPr/>
          <a:lstStyle/>
          <a:p>
            <a:r>
              <a:rPr lang="en-US" dirty="0"/>
              <a:t>2024</a:t>
            </a:r>
          </a:p>
        </p:txBody>
      </p:sp>
      <p:pic>
        <p:nvPicPr>
          <p:cNvPr id="5" name="Picture 4">
            <a:extLst>
              <a:ext uri="{FF2B5EF4-FFF2-40B4-BE49-F238E27FC236}">
                <a16:creationId xmlns:a16="http://schemas.microsoft.com/office/drawing/2014/main" id="{84B0BB2B-C2C2-30C5-99EE-008BD59F397C}"/>
              </a:ext>
            </a:extLst>
          </p:cNvPr>
          <p:cNvPicPr>
            <a:picLocks noChangeAspect="1"/>
          </p:cNvPicPr>
          <p:nvPr/>
        </p:nvPicPr>
        <p:blipFill>
          <a:blip r:embed="rId2"/>
          <a:stretch>
            <a:fillRect/>
          </a:stretch>
        </p:blipFill>
        <p:spPr>
          <a:xfrm>
            <a:off x="929641" y="2549603"/>
            <a:ext cx="9705808" cy="2152145"/>
          </a:xfrm>
          <a:prstGeom prst="rect">
            <a:avLst/>
          </a:prstGeom>
        </p:spPr>
      </p:pic>
      <p:sp>
        <p:nvSpPr>
          <p:cNvPr id="2" name="Footer Placeholder 3">
            <a:extLst>
              <a:ext uri="{FF2B5EF4-FFF2-40B4-BE49-F238E27FC236}">
                <a16:creationId xmlns:a16="http://schemas.microsoft.com/office/drawing/2014/main" id="{0275E3D2-A94A-A0E6-9732-100E6B89D32E}"/>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24698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Setup Environment</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16</a:t>
            </a:fld>
            <a:endParaRPr lang="en-US" dirty="0"/>
          </a:p>
        </p:txBody>
      </p:sp>
      <p:sp>
        <p:nvSpPr>
          <p:cNvPr id="6" name="Subtitle 5">
            <a:extLst>
              <a:ext uri="{FF2B5EF4-FFF2-40B4-BE49-F238E27FC236}">
                <a16:creationId xmlns:a16="http://schemas.microsoft.com/office/drawing/2014/main" id="{31F02710-8210-93F1-3857-9D4F065FED63}"/>
              </a:ext>
            </a:extLst>
          </p:cNvPr>
          <p:cNvSpPr>
            <a:spLocks noGrp="1"/>
          </p:cNvSpPr>
          <p:nvPr>
            <p:ph type="subTitle" idx="13"/>
          </p:nvPr>
        </p:nvSpPr>
        <p:spPr/>
        <p:txBody>
          <a:bodyPr/>
          <a:lstStyle/>
          <a:p>
            <a:r>
              <a:rPr lang="en-US" dirty="0"/>
              <a:t>I</a:t>
            </a:r>
            <a:r>
              <a:rPr lang="en-US" dirty="0">
                <a:latin typeface="Arial" panose="020B0604020202020204" pitchFamily="34" charset="0"/>
                <a:cs typeface="Arial" panose="020B0604020202020204" pitchFamily="34" charset="0"/>
              </a:rPr>
              <a:t>nstall node</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10" name="Picture 9">
            <a:extLst>
              <a:ext uri="{FF2B5EF4-FFF2-40B4-BE49-F238E27FC236}">
                <a16:creationId xmlns:a16="http://schemas.microsoft.com/office/drawing/2014/main" id="{7A8D09E7-7B80-AD56-5375-ACE5B75B2AEC}"/>
              </a:ext>
            </a:extLst>
          </p:cNvPr>
          <p:cNvPicPr>
            <a:picLocks noChangeAspect="1"/>
          </p:cNvPicPr>
          <p:nvPr/>
        </p:nvPicPr>
        <p:blipFill>
          <a:blip r:embed="rId2"/>
          <a:stretch>
            <a:fillRect/>
          </a:stretch>
        </p:blipFill>
        <p:spPr>
          <a:xfrm>
            <a:off x="901182" y="2186806"/>
            <a:ext cx="9320169" cy="3149914"/>
          </a:xfrm>
          <a:prstGeom prst="rect">
            <a:avLst/>
          </a:prstGeom>
        </p:spPr>
      </p:pic>
    </p:spTree>
    <p:extLst>
      <p:ext uri="{BB962C8B-B14F-4D97-AF65-F5344CB8AC3E}">
        <p14:creationId xmlns:p14="http://schemas.microsoft.com/office/powerpoint/2010/main" val="253363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Setup Environment</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17</a:t>
            </a:fld>
            <a:endParaRPr lang="en-US" dirty="0"/>
          </a:p>
        </p:txBody>
      </p:sp>
      <p:sp>
        <p:nvSpPr>
          <p:cNvPr id="6" name="Subtitle 5">
            <a:extLst>
              <a:ext uri="{FF2B5EF4-FFF2-40B4-BE49-F238E27FC236}">
                <a16:creationId xmlns:a16="http://schemas.microsoft.com/office/drawing/2014/main" id="{31F02710-8210-93F1-3857-9D4F065FED63}"/>
              </a:ext>
            </a:extLst>
          </p:cNvPr>
          <p:cNvSpPr>
            <a:spLocks noGrp="1"/>
          </p:cNvSpPr>
          <p:nvPr>
            <p:ph type="subTitle" idx="13"/>
          </p:nvPr>
        </p:nvSpPr>
        <p:spPr/>
        <p:txBody>
          <a:bodyPr>
            <a:normAutofit/>
          </a:bodyPr>
          <a:lstStyle/>
          <a:p>
            <a:r>
              <a:rPr lang="en-US" dirty="0"/>
              <a:t>I</a:t>
            </a:r>
            <a:r>
              <a:rPr lang="en-US" dirty="0">
                <a:latin typeface="Arial" panose="020B0604020202020204" pitchFamily="34" charset="0"/>
                <a:cs typeface="Arial" panose="020B0604020202020204" pitchFamily="34" charset="0"/>
              </a:rPr>
              <a:t>nstall npm &amp; check version</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12" name="Picture 11">
            <a:extLst>
              <a:ext uri="{FF2B5EF4-FFF2-40B4-BE49-F238E27FC236}">
                <a16:creationId xmlns:a16="http://schemas.microsoft.com/office/drawing/2014/main" id="{2457C71A-C31E-416A-1A95-8DC03D4BB0CF}"/>
              </a:ext>
            </a:extLst>
          </p:cNvPr>
          <p:cNvPicPr>
            <a:picLocks noChangeAspect="1"/>
          </p:cNvPicPr>
          <p:nvPr/>
        </p:nvPicPr>
        <p:blipFill>
          <a:blip r:embed="rId2"/>
          <a:stretch>
            <a:fillRect/>
          </a:stretch>
        </p:blipFill>
        <p:spPr>
          <a:xfrm>
            <a:off x="929640" y="2187966"/>
            <a:ext cx="7972148" cy="3968187"/>
          </a:xfrm>
          <a:prstGeom prst="rect">
            <a:avLst/>
          </a:prstGeom>
        </p:spPr>
      </p:pic>
      <p:pic>
        <p:nvPicPr>
          <p:cNvPr id="3" name="Picture 2">
            <a:extLst>
              <a:ext uri="{FF2B5EF4-FFF2-40B4-BE49-F238E27FC236}">
                <a16:creationId xmlns:a16="http://schemas.microsoft.com/office/drawing/2014/main" id="{0BB85AF7-92DC-ABAA-FB22-DF5C674D1AD4}"/>
              </a:ext>
            </a:extLst>
          </p:cNvPr>
          <p:cNvPicPr>
            <a:picLocks noChangeAspect="1"/>
          </p:cNvPicPr>
          <p:nvPr/>
        </p:nvPicPr>
        <p:blipFill>
          <a:blip r:embed="rId3"/>
          <a:stretch>
            <a:fillRect/>
          </a:stretch>
        </p:blipFill>
        <p:spPr>
          <a:xfrm>
            <a:off x="9113520" y="2187966"/>
            <a:ext cx="1905839" cy="2051046"/>
          </a:xfrm>
          <a:prstGeom prst="rect">
            <a:avLst/>
          </a:prstGeom>
        </p:spPr>
      </p:pic>
    </p:spTree>
    <p:extLst>
      <p:ext uri="{BB962C8B-B14F-4D97-AF65-F5344CB8AC3E}">
        <p14:creationId xmlns:p14="http://schemas.microsoft.com/office/powerpoint/2010/main" val="3036424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Legacy React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p:txBody>
      </p:sp>
      <p:pic>
        <p:nvPicPr>
          <p:cNvPr id="18" name="Picture 17" descr="A blue and black symbol&#10;&#10;Description automatically generated">
            <a:extLst>
              <a:ext uri="{FF2B5EF4-FFF2-40B4-BE49-F238E27FC236}">
                <a16:creationId xmlns:a16="http://schemas.microsoft.com/office/drawing/2014/main" id="{52097E6A-6ADD-C7B7-1166-691E2EF0036F}"/>
              </a:ext>
            </a:extLst>
          </p:cNvPr>
          <p:cNvPicPr>
            <a:picLocks noChangeAspect="1"/>
          </p:cNvPicPr>
          <p:nvPr/>
        </p:nvPicPr>
        <p:blipFill>
          <a:blip r:embed="rId2"/>
          <a:stretch>
            <a:fillRect/>
          </a:stretch>
        </p:blipFill>
        <p:spPr>
          <a:xfrm>
            <a:off x="7342007" y="961067"/>
            <a:ext cx="3846645" cy="3846645"/>
          </a:xfrm>
          <a:prstGeom prst="rect">
            <a:avLst/>
          </a:prstGeom>
        </p:spPr>
      </p:pic>
      <p:pic>
        <p:nvPicPr>
          <p:cNvPr id="5" name="Picture 4" descr="A logo with text on it&#10;&#10;Description automatically generated">
            <a:extLst>
              <a:ext uri="{FF2B5EF4-FFF2-40B4-BE49-F238E27FC236}">
                <a16:creationId xmlns:a16="http://schemas.microsoft.com/office/drawing/2014/main" id="{C5A10AD1-6861-ABF8-7754-9C5BD0BF6261}"/>
              </a:ext>
            </a:extLst>
          </p:cNvPr>
          <p:cNvPicPr>
            <a:picLocks noChangeAspect="1"/>
          </p:cNvPicPr>
          <p:nvPr/>
        </p:nvPicPr>
        <p:blipFill>
          <a:blip r:embed="rId3"/>
          <a:stretch>
            <a:fillRect/>
          </a:stretch>
        </p:blipFill>
        <p:spPr>
          <a:xfrm>
            <a:off x="8159023" y="3721913"/>
            <a:ext cx="2275535" cy="2275535"/>
          </a:xfrm>
          <a:prstGeom prst="rect">
            <a:avLst/>
          </a:prstGeom>
        </p:spPr>
      </p:pic>
    </p:spTree>
    <p:extLst>
      <p:ext uri="{BB962C8B-B14F-4D97-AF65-F5344CB8AC3E}">
        <p14:creationId xmlns:p14="http://schemas.microsoft.com/office/powerpoint/2010/main" val="615109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Legacy React Introduction</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a:t>
            </a:r>
          </a:p>
          <a:p>
            <a:pPr marL="742950" lvl="1" indent="-285750">
              <a:buFont typeface="Arial" panose="020B0604020202020204" pitchFamily="34" charset="0"/>
              <a:buChar char="•"/>
            </a:pPr>
            <a:r>
              <a:rPr lang="en-US" dirty="0"/>
              <a:t>React applications built without modern build tools.</a:t>
            </a:r>
          </a:p>
          <a:p>
            <a:pPr lvl="1"/>
            <a:endParaRPr lang="en-US" dirty="0"/>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a:t>Understand </a:t>
            </a:r>
            <a:r>
              <a:rPr lang="en-US" dirty="0" err="1"/>
              <a:t>React's</a:t>
            </a:r>
            <a:r>
              <a:rPr lang="en-US" dirty="0"/>
              <a:t> core concepts.</a:t>
            </a:r>
          </a:p>
          <a:p>
            <a:pPr marL="742950" lvl="1" indent="-285750">
              <a:buFont typeface="Arial" panose="020B0604020202020204" pitchFamily="34" charset="0"/>
              <a:buChar char="•"/>
            </a:pPr>
            <a:r>
              <a:rPr lang="en-US" dirty="0"/>
              <a:t>Quick prototyping and learning.</a:t>
            </a:r>
          </a:p>
          <a:p>
            <a:pPr lvl="1"/>
            <a:endParaRPr lang="en-US" dirty="0"/>
          </a:p>
          <a:p>
            <a:pPr marL="285750" indent="-285750">
              <a:buFont typeface="Arial" panose="020B0604020202020204" pitchFamily="34" charset="0"/>
              <a:buChar char="•"/>
            </a:pPr>
            <a:r>
              <a:rPr lang="en-US" b="1" dirty="0"/>
              <a:t>Use Cases:</a:t>
            </a:r>
          </a:p>
          <a:p>
            <a:pPr marL="742950" lvl="1" indent="-285750">
              <a:buFont typeface="Arial" panose="020B0604020202020204" pitchFamily="34" charset="0"/>
              <a:buChar char="•"/>
            </a:pPr>
            <a:r>
              <a:rPr lang="en-US" dirty="0"/>
              <a:t>Simple projects.</a:t>
            </a:r>
          </a:p>
          <a:p>
            <a:pPr marL="742950" lvl="1" indent="-285750">
              <a:buFont typeface="Arial" panose="020B0604020202020204" pitchFamily="34" charset="0"/>
              <a:buChar char="•"/>
            </a:pPr>
            <a:r>
              <a:rPr lang="en-US" dirty="0"/>
              <a:t>Educational purposes.</a:t>
            </a:r>
          </a:p>
          <a:p>
            <a:pPr marL="742950" lvl="1" indent="-285750">
              <a:buFont typeface="Arial" panose="020B0604020202020204" pitchFamily="34" charset="0"/>
              <a:buChar char="•"/>
            </a:pPr>
            <a:r>
              <a:rPr lang="en-US" dirty="0"/>
              <a:t>Integrating React into existing projects without build setups.</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19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React via Script Tags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269959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Our Partner</a:t>
            </a:r>
          </a:p>
        </p:txBody>
      </p:sp>
      <p:sp>
        <p:nvSpPr>
          <p:cNvPr id="41" name="Slide Number Placeholder 4">
            <a:extLst>
              <a:ext uri="{FF2B5EF4-FFF2-40B4-BE49-F238E27FC236}">
                <a16:creationId xmlns:a16="http://schemas.microsoft.com/office/drawing/2014/main" id="{725E72CD-5A91-5C63-5D4B-944F40AD7839}"/>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p:txBody>
          <a:bodyPr>
            <a:normAutofit/>
          </a:bodyPr>
          <a:lstStyle/>
          <a:p>
            <a:r>
              <a:rPr lang="en-US" dirty="0"/>
              <a:t>2024</a:t>
            </a:r>
          </a:p>
        </p:txBody>
      </p:sp>
      <p:sp>
        <p:nvSpPr>
          <p:cNvPr id="3" name="Subtitle 2">
            <a:extLst>
              <a:ext uri="{FF2B5EF4-FFF2-40B4-BE49-F238E27FC236}">
                <a16:creationId xmlns:a16="http://schemas.microsoft.com/office/drawing/2014/main" id="{D099D82B-F86A-4C04-9207-B25F53939FB6}"/>
              </a:ext>
            </a:extLst>
          </p:cNvPr>
          <p:cNvSpPr>
            <a:spLocks noGrp="1"/>
          </p:cNvSpPr>
          <p:nvPr>
            <p:ph idx="4294967295"/>
          </p:nvPr>
        </p:nvSpPr>
        <p:spPr>
          <a:xfrm>
            <a:off x="1676400" y="3133725"/>
            <a:ext cx="10515600" cy="2427288"/>
          </a:xfrm>
        </p:spPr>
        <p:txBody>
          <a:bodyPr>
            <a:normAutofit/>
          </a:bodyPr>
          <a:lstStyle/>
          <a:p>
            <a:r>
              <a:rPr lang="en-US" dirty="0">
                <a:latin typeface="Arial" panose="020B0604020202020204" pitchFamily="34" charset="0"/>
                <a:cs typeface="Arial" panose="020B0604020202020204" pitchFamily="34" charset="0"/>
              </a:rPr>
              <a:t>Lorem Ipsum Dolor</a:t>
            </a:r>
          </a:p>
        </p:txBody>
      </p:sp>
      <p:sp>
        <p:nvSpPr>
          <p:cNvPr id="5" name="Footer Placeholder 3">
            <a:extLst>
              <a:ext uri="{FF2B5EF4-FFF2-40B4-BE49-F238E27FC236}">
                <a16:creationId xmlns:a16="http://schemas.microsoft.com/office/drawing/2014/main" id="{0CE195E6-E720-9B86-B880-B0AF3D4FF35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20" name="Picture Placeholder 38" descr="A screenshot of a phone&#10;&#10;Description automatically generated">
            <a:extLst>
              <a:ext uri="{FF2B5EF4-FFF2-40B4-BE49-F238E27FC236}">
                <a16:creationId xmlns:a16="http://schemas.microsoft.com/office/drawing/2014/main" id="{4B5205DF-3877-7606-B28F-EC0468E31662}"/>
              </a:ext>
            </a:extLst>
          </p:cNvPr>
          <p:cNvPicPr>
            <a:picLocks noChangeAspect="1"/>
          </p:cNvPicPr>
          <p:nvPr/>
        </p:nvPicPr>
        <p:blipFill rotWithShape="1">
          <a:blip r:embed="rId2"/>
          <a:srcRect l="-2234" t="-29315" r="-2234" b="-5517"/>
          <a:stretch/>
        </p:blipFill>
        <p:spPr>
          <a:xfrm>
            <a:off x="239697" y="2129273"/>
            <a:ext cx="11425561" cy="3629443"/>
          </a:xfrm>
          <a:prstGeom prst="rect">
            <a:avLst/>
          </a:prstGeom>
          <a:solidFill>
            <a:schemeClr val="bg1">
              <a:alpha val="0"/>
            </a:schemeClr>
          </a:solidFill>
        </p:spPr>
      </p:pic>
      <p:pic>
        <p:nvPicPr>
          <p:cNvPr id="22" name="Picture 21" descr="A blue and white logo&#10;&#10;Description automatically generated">
            <a:extLst>
              <a:ext uri="{FF2B5EF4-FFF2-40B4-BE49-F238E27FC236}">
                <a16:creationId xmlns:a16="http://schemas.microsoft.com/office/drawing/2014/main" id="{59E76102-C483-E375-E018-A014D076B781}"/>
              </a:ext>
            </a:extLst>
          </p:cNvPr>
          <p:cNvPicPr>
            <a:picLocks noChangeAspect="1"/>
          </p:cNvPicPr>
          <p:nvPr/>
        </p:nvPicPr>
        <p:blipFill>
          <a:blip r:embed="rId3"/>
          <a:stretch>
            <a:fillRect/>
          </a:stretch>
        </p:blipFill>
        <p:spPr>
          <a:xfrm>
            <a:off x="1367271" y="4532530"/>
            <a:ext cx="1392449" cy="1226186"/>
          </a:xfrm>
          <a:prstGeom prst="rect">
            <a:avLst/>
          </a:prstGeom>
        </p:spPr>
      </p:pic>
    </p:spTree>
    <p:extLst>
      <p:ext uri="{BB962C8B-B14F-4D97-AF65-F5344CB8AC3E}">
        <p14:creationId xmlns:p14="http://schemas.microsoft.com/office/powerpoint/2010/main" val="248303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Legacy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HTML Structure:</a:t>
            </a:r>
          </a:p>
          <a:p>
            <a:pPr marL="742950" lvl="1" indent="-285750">
              <a:buFont typeface="Arial" panose="020B0604020202020204" pitchFamily="34" charset="0"/>
              <a:buChar char="•"/>
            </a:pPr>
            <a:r>
              <a:rPr lang="en-US" dirty="0"/>
              <a:t>Basic &lt;!DOCTYPE html&gt; setup.</a:t>
            </a:r>
          </a:p>
          <a:p>
            <a:pPr marL="742950" lvl="1" indent="-285750">
              <a:buFont typeface="Arial" panose="020B0604020202020204" pitchFamily="34" charset="0"/>
              <a:buChar char="•"/>
            </a:pPr>
            <a:r>
              <a:rPr lang="en-US" dirty="0"/>
              <a:t>&lt;div id="root"&gt;&lt;/div&gt; as the mounting point.</a:t>
            </a:r>
          </a:p>
          <a:p>
            <a:pPr lvl="1"/>
            <a:endParaRPr lang="en-US" dirty="0"/>
          </a:p>
          <a:p>
            <a:pPr marL="285750" indent="-285750">
              <a:buFont typeface="Arial" panose="020B0604020202020204" pitchFamily="34" charset="0"/>
              <a:buChar char="•"/>
            </a:pPr>
            <a:r>
              <a:rPr lang="en-US" b="1" dirty="0"/>
              <a:t>Including React and </a:t>
            </a:r>
            <a:r>
              <a:rPr lang="en-US" b="1" dirty="0" err="1"/>
              <a:t>ReactDOM</a:t>
            </a:r>
            <a:r>
              <a:rPr lang="en-US" b="1" dirty="0"/>
              <a:t>:</a:t>
            </a:r>
          </a:p>
          <a:p>
            <a:pPr marL="742950" lvl="1" indent="-285750">
              <a:buFont typeface="Arial" panose="020B0604020202020204" pitchFamily="34" charset="0"/>
              <a:buChar char="•"/>
            </a:pPr>
            <a:r>
              <a:rPr lang="en-US" dirty="0"/>
              <a:t>Via CDN links.</a:t>
            </a:r>
          </a:p>
          <a:p>
            <a:pPr lvl="1"/>
            <a:endParaRPr lang="en-US" dirty="0"/>
          </a:p>
          <a:p>
            <a:pPr marL="285750" indent="-285750">
              <a:buFont typeface="Arial" panose="020B0604020202020204" pitchFamily="34" charset="0"/>
              <a:buChar char="•"/>
            </a:pPr>
            <a:r>
              <a:rPr lang="en-US" b="1" dirty="0"/>
              <a:t>Adding Babel:</a:t>
            </a:r>
          </a:p>
          <a:p>
            <a:pPr marL="742950" lvl="1" indent="-285750">
              <a:buFont typeface="Arial" panose="020B0604020202020204" pitchFamily="34" charset="0"/>
              <a:buChar char="•"/>
            </a:pPr>
            <a:r>
              <a:rPr lang="en-US" dirty="0"/>
              <a:t>To compile JSX in the browser.</a:t>
            </a:r>
          </a:p>
          <a:p>
            <a:pPr lvl="1"/>
            <a:endParaRPr lang="en-US" dirty="0"/>
          </a:p>
          <a:p>
            <a:pPr marL="285750" indent="-285750">
              <a:buFont typeface="Arial" panose="020B0604020202020204" pitchFamily="34" charset="0"/>
              <a:buChar char="•"/>
            </a:pPr>
            <a:r>
              <a:rPr lang="en-US" b="1" dirty="0"/>
              <a:t>Script Type:</a:t>
            </a:r>
          </a:p>
          <a:p>
            <a:pPr marL="742950" lvl="1" indent="-285750">
              <a:buFont typeface="Arial" panose="020B0604020202020204" pitchFamily="34" charset="0"/>
              <a:buChar char="•"/>
            </a:pPr>
            <a:r>
              <a:rPr lang="en-US" dirty="0"/>
              <a:t>Use type="text/babel" for JSX compilation.</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Setting Up Legacy React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3946446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Key Features of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dirty="0"/>
              <a:t>JSX Syntax: Combines JavaScript and HTML.</a:t>
            </a:r>
          </a:p>
          <a:p>
            <a:pPr marL="285750" indent="-285750">
              <a:buFont typeface="Arial" panose="020B0604020202020204" pitchFamily="34" charset="0"/>
              <a:buChar char="•"/>
            </a:pPr>
            <a:r>
              <a:rPr lang="en-US" dirty="0"/>
              <a:t>Virtual DOM: Enhances performance by minimizing direct DOM manipulation.</a:t>
            </a:r>
          </a:p>
          <a:p>
            <a:pPr marL="285750" indent="-285750">
              <a:buFont typeface="Arial" panose="020B0604020202020204" pitchFamily="34" charset="0"/>
              <a:buChar char="•"/>
            </a:pPr>
            <a:r>
              <a:rPr lang="en-US" dirty="0"/>
              <a:t>Components: Building blocks of React applications.</a:t>
            </a:r>
          </a:p>
          <a:p>
            <a:pPr marL="285750" indent="-285750">
              <a:buFont typeface="Arial" panose="020B0604020202020204" pitchFamily="34" charset="0"/>
              <a:buChar char="•"/>
            </a:pPr>
            <a:r>
              <a:rPr lang="en-US" dirty="0"/>
              <a:t>Unidirectional Data Flow: Predictable data management.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5FE6E668-2330-0BF9-2AD9-0851F0E13B9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891775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Rendering Elements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dirty="0" err="1"/>
              <a:t>ReactDOM.render</a:t>
            </a:r>
            <a:r>
              <a:rPr lang="en-US" dirty="0"/>
              <a:t>(): Renders React elements to the DOM.</a:t>
            </a:r>
          </a:p>
          <a:p>
            <a:pPr marL="285750" indent="-285750">
              <a:buFont typeface="Arial" panose="020B0604020202020204" pitchFamily="34" charset="0"/>
              <a:buChar char="•"/>
            </a:pPr>
            <a:r>
              <a:rPr lang="en-US" dirty="0"/>
              <a:t>Single Root Element: Each React app has one root element.</a:t>
            </a:r>
          </a:p>
          <a:p>
            <a:pPr marL="285750" indent="-285750">
              <a:buFont typeface="Arial" panose="020B0604020202020204" pitchFamily="34" charset="0"/>
              <a:buChar char="•"/>
            </a:pPr>
            <a:r>
              <a:rPr lang="en-US" dirty="0"/>
              <a:t>Updating the DOM: React efficiently updates the UI when data changes.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22B9E53-BE88-B8A7-A0A4-CE63A71C1D9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119371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The Virtual DOM</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dirty="0"/>
              <a:t>What is the Virtual DOM? An in-memory representation of the real DOM.</a:t>
            </a:r>
          </a:p>
          <a:p>
            <a:pPr marL="285750" indent="-285750">
              <a:buFont typeface="Arial" panose="020B0604020202020204" pitchFamily="34" charset="0"/>
              <a:buChar char="•"/>
            </a:pPr>
            <a:r>
              <a:rPr lang="en-US" dirty="0"/>
              <a:t>Efficiency: Minimizes direct DOM manipulations.</a:t>
            </a:r>
          </a:p>
          <a:p>
            <a:pPr marL="285750" indent="-285750">
              <a:buFont typeface="Arial" panose="020B0604020202020204" pitchFamily="34" charset="0"/>
              <a:buChar char="•"/>
            </a:pPr>
            <a:r>
              <a:rPr lang="en-US" dirty="0"/>
              <a:t>Reconciliation: React compares Virtual DOM with the real DOM to apply only necessary changes.</a:t>
            </a:r>
          </a:p>
          <a:p>
            <a:pPr marL="285750" indent="-285750">
              <a:buFont typeface="Arial" panose="020B0604020202020204" pitchFamily="34" charset="0"/>
              <a:buChar char="•"/>
            </a:pPr>
            <a:r>
              <a:rPr lang="en-US" dirty="0"/>
              <a:t>Performance Benefits: Faster updates and rendering.</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B2644F6A-CA62-FE48-F891-81F734DFAB1B}"/>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220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vs. Traditional DOM Manipulation</a:t>
            </a:r>
          </a:p>
        </p:txBody>
      </p:sp>
      <p:graphicFrame>
        <p:nvGraphicFramePr>
          <p:cNvPr id="3" name="Content Placeholder 2">
            <a:extLst>
              <a:ext uri="{FF2B5EF4-FFF2-40B4-BE49-F238E27FC236}">
                <a16:creationId xmlns:a16="http://schemas.microsoft.com/office/drawing/2014/main" id="{952AB6E2-8AAE-5991-DB16-2B2AD9648C70}"/>
              </a:ext>
            </a:extLst>
          </p:cNvPr>
          <p:cNvGraphicFramePr>
            <a:graphicFrameLocks noGrp="1"/>
          </p:cNvGraphicFramePr>
          <p:nvPr>
            <p:ph idx="1"/>
            <p:extLst>
              <p:ext uri="{D42A27DB-BD31-4B8C-83A1-F6EECF244321}">
                <p14:modId xmlns:p14="http://schemas.microsoft.com/office/powerpoint/2010/main" val="3415555923"/>
              </p:ext>
            </p:extLst>
          </p:nvPr>
        </p:nvGraphicFramePr>
        <p:xfrm>
          <a:off x="930275" y="2471738"/>
          <a:ext cx="10515597" cy="18542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630247526"/>
                    </a:ext>
                  </a:extLst>
                </a:gridCol>
                <a:gridCol w="3505199">
                  <a:extLst>
                    <a:ext uri="{9D8B030D-6E8A-4147-A177-3AD203B41FA5}">
                      <a16:colId xmlns:a16="http://schemas.microsoft.com/office/drawing/2014/main" val="3067096436"/>
                    </a:ext>
                  </a:extLst>
                </a:gridCol>
                <a:gridCol w="3505199">
                  <a:extLst>
                    <a:ext uri="{9D8B030D-6E8A-4147-A177-3AD203B41FA5}">
                      <a16:colId xmlns:a16="http://schemas.microsoft.com/office/drawing/2014/main" val="4073965624"/>
                    </a:ext>
                  </a:extLst>
                </a:gridCol>
              </a:tblGrid>
              <a:tr h="370840">
                <a:tc>
                  <a:txBody>
                    <a:bodyPr/>
                    <a:lstStyle/>
                    <a:p>
                      <a:r>
                        <a:rPr lang="en-US" dirty="0"/>
                        <a:t>Aspect</a:t>
                      </a:r>
                    </a:p>
                  </a:txBody>
                  <a:tcPr>
                    <a:solidFill>
                      <a:srgbClr val="1C3140"/>
                    </a:solidFill>
                  </a:tcPr>
                </a:tc>
                <a:tc>
                  <a:txBody>
                    <a:bodyPr/>
                    <a:lstStyle/>
                    <a:p>
                      <a:r>
                        <a:rPr lang="en-US" dirty="0"/>
                        <a:t>Traditional DOM Manipulation</a:t>
                      </a:r>
                    </a:p>
                  </a:txBody>
                  <a:tcPr>
                    <a:solidFill>
                      <a:srgbClr val="1C3140"/>
                    </a:solidFill>
                  </a:tcPr>
                </a:tc>
                <a:tc>
                  <a:txBody>
                    <a:bodyPr/>
                    <a:lstStyle/>
                    <a:p>
                      <a:r>
                        <a:rPr lang="en-US" dirty="0"/>
                        <a:t>React</a:t>
                      </a:r>
                    </a:p>
                  </a:txBody>
                  <a:tcPr>
                    <a:solidFill>
                      <a:srgbClr val="1C3140"/>
                    </a:solidFill>
                  </a:tcPr>
                </a:tc>
                <a:extLst>
                  <a:ext uri="{0D108BD9-81ED-4DB2-BD59-A6C34878D82A}">
                    <a16:rowId xmlns:a16="http://schemas.microsoft.com/office/drawing/2014/main" val="699656730"/>
                  </a:ext>
                </a:extLst>
              </a:tr>
              <a:tr h="370840">
                <a:tc>
                  <a:txBody>
                    <a:bodyPr/>
                    <a:lstStyle/>
                    <a:p>
                      <a:r>
                        <a:rPr lang="en-US" dirty="0">
                          <a:solidFill>
                            <a:srgbClr val="1C3140"/>
                          </a:solidFill>
                        </a:rPr>
                        <a:t>Approach</a:t>
                      </a:r>
                    </a:p>
                  </a:txBody>
                  <a:tcPr/>
                </a:tc>
                <a:tc>
                  <a:txBody>
                    <a:bodyPr/>
                    <a:lstStyle/>
                    <a:p>
                      <a:r>
                        <a:rPr lang="en-US" dirty="0">
                          <a:solidFill>
                            <a:srgbClr val="1C3140"/>
                          </a:solidFill>
                        </a:rPr>
                        <a:t>Imperative</a:t>
                      </a:r>
                    </a:p>
                  </a:txBody>
                  <a:tcPr/>
                </a:tc>
                <a:tc>
                  <a:txBody>
                    <a:bodyPr/>
                    <a:lstStyle/>
                    <a:p>
                      <a:r>
                        <a:rPr lang="en-US" dirty="0">
                          <a:solidFill>
                            <a:srgbClr val="1C3140"/>
                          </a:solidFill>
                        </a:rPr>
                        <a:t>Declarative</a:t>
                      </a:r>
                    </a:p>
                  </a:txBody>
                  <a:tcPr/>
                </a:tc>
                <a:extLst>
                  <a:ext uri="{0D108BD9-81ED-4DB2-BD59-A6C34878D82A}">
                    <a16:rowId xmlns:a16="http://schemas.microsoft.com/office/drawing/2014/main" val="4214309794"/>
                  </a:ext>
                </a:extLst>
              </a:tr>
              <a:tr h="370840">
                <a:tc>
                  <a:txBody>
                    <a:bodyPr/>
                    <a:lstStyle/>
                    <a:p>
                      <a:r>
                        <a:rPr lang="en-US" dirty="0">
                          <a:solidFill>
                            <a:srgbClr val="1C3140"/>
                          </a:solidFill>
                        </a:rPr>
                        <a:t>Performance</a:t>
                      </a:r>
                    </a:p>
                  </a:txBody>
                  <a:tcPr/>
                </a:tc>
                <a:tc>
                  <a:txBody>
                    <a:bodyPr/>
                    <a:lstStyle/>
                    <a:p>
                      <a:r>
                        <a:rPr lang="en-US" dirty="0">
                          <a:solidFill>
                            <a:srgbClr val="1C3140"/>
                          </a:solidFill>
                        </a:rPr>
                        <a:t>Slower due to frequent updates</a:t>
                      </a:r>
                    </a:p>
                  </a:txBody>
                  <a:tcPr/>
                </a:tc>
                <a:tc>
                  <a:txBody>
                    <a:bodyPr/>
                    <a:lstStyle/>
                    <a:p>
                      <a:r>
                        <a:rPr lang="en-US" dirty="0">
                          <a:solidFill>
                            <a:srgbClr val="1C3140"/>
                          </a:solidFill>
                        </a:rPr>
                        <a:t>Faster with Virtual DOM</a:t>
                      </a:r>
                    </a:p>
                  </a:txBody>
                  <a:tcPr/>
                </a:tc>
                <a:extLst>
                  <a:ext uri="{0D108BD9-81ED-4DB2-BD59-A6C34878D82A}">
                    <a16:rowId xmlns:a16="http://schemas.microsoft.com/office/drawing/2014/main" val="115567721"/>
                  </a:ext>
                </a:extLst>
              </a:tr>
              <a:tr h="370840">
                <a:tc>
                  <a:txBody>
                    <a:bodyPr/>
                    <a:lstStyle/>
                    <a:p>
                      <a:r>
                        <a:rPr lang="en-US" dirty="0">
                          <a:solidFill>
                            <a:srgbClr val="1C3140"/>
                          </a:solidFill>
                        </a:rPr>
                        <a:t>Code Complexity</a:t>
                      </a:r>
                    </a:p>
                  </a:txBody>
                  <a:tcPr/>
                </a:tc>
                <a:tc>
                  <a:txBody>
                    <a:bodyPr/>
                    <a:lstStyle/>
                    <a:p>
                      <a:r>
                        <a:rPr lang="en-US" dirty="0">
                          <a:solidFill>
                            <a:srgbClr val="1C3140"/>
                          </a:solidFill>
                        </a:rPr>
                        <a:t>Higher for dynamic UIs	</a:t>
                      </a:r>
                    </a:p>
                  </a:txBody>
                  <a:tcPr/>
                </a:tc>
                <a:tc>
                  <a:txBody>
                    <a:bodyPr/>
                    <a:lstStyle/>
                    <a:p>
                      <a:r>
                        <a:rPr lang="en-US" dirty="0">
                          <a:solidFill>
                            <a:srgbClr val="1C3140"/>
                          </a:solidFill>
                        </a:rPr>
                        <a:t>Lower with reusable components</a:t>
                      </a:r>
                    </a:p>
                  </a:txBody>
                  <a:tcPr/>
                </a:tc>
                <a:extLst>
                  <a:ext uri="{0D108BD9-81ED-4DB2-BD59-A6C34878D82A}">
                    <a16:rowId xmlns:a16="http://schemas.microsoft.com/office/drawing/2014/main" val="2239500334"/>
                  </a:ext>
                </a:extLst>
              </a:tr>
              <a:tr h="370840">
                <a:tc>
                  <a:txBody>
                    <a:bodyPr/>
                    <a:lstStyle/>
                    <a:p>
                      <a:r>
                        <a:rPr lang="en-US" dirty="0">
                          <a:solidFill>
                            <a:srgbClr val="1C3140"/>
                          </a:solidFill>
                        </a:rPr>
                        <a:t>State Management</a:t>
                      </a:r>
                    </a:p>
                  </a:txBody>
                  <a:tcPr/>
                </a:tc>
                <a:tc>
                  <a:txBody>
                    <a:bodyPr/>
                    <a:lstStyle/>
                    <a:p>
                      <a:r>
                        <a:rPr lang="en-US" dirty="0">
                          <a:solidFill>
                            <a:srgbClr val="1C3140"/>
                          </a:solidFill>
                        </a:rPr>
                        <a:t>Manual</a:t>
                      </a:r>
                    </a:p>
                  </a:txBody>
                  <a:tcPr/>
                </a:tc>
                <a:tc>
                  <a:txBody>
                    <a:bodyPr/>
                    <a:lstStyle/>
                    <a:p>
                      <a:r>
                        <a:rPr lang="en-US" dirty="0">
                          <a:solidFill>
                            <a:srgbClr val="1C3140"/>
                          </a:solidFill>
                        </a:rPr>
                        <a:t>Built-in through state and props</a:t>
                      </a:r>
                    </a:p>
                  </a:txBody>
                  <a:tcPr/>
                </a:tc>
                <a:extLst>
                  <a:ext uri="{0D108BD9-81ED-4DB2-BD59-A6C34878D82A}">
                    <a16:rowId xmlns:a16="http://schemas.microsoft.com/office/drawing/2014/main" val="3588271865"/>
                  </a:ext>
                </a:extLst>
              </a:tr>
            </a:tbl>
          </a:graphicData>
        </a:graphic>
      </p:graphicFrame>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6" name="Footer Placeholder 3">
            <a:extLst>
              <a:ext uri="{FF2B5EF4-FFF2-40B4-BE49-F238E27FC236}">
                <a16:creationId xmlns:a16="http://schemas.microsoft.com/office/drawing/2014/main" id="{38D4A4D7-A70F-E043-1937-998D004C2902}"/>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17970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Legacy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React Library: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err="1"/>
              <a:t>ReactDOM</a:t>
            </a:r>
            <a:r>
              <a:rPr lang="en-US" b="1" dirty="0"/>
              <a:t> Library: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Version Considerations:</a:t>
            </a:r>
          </a:p>
          <a:p>
            <a:pPr marL="742950" lvl="1" indent="-285750">
              <a:buFont typeface="Arial" panose="020B0604020202020204" pitchFamily="34" charset="0"/>
              <a:buChar char="•"/>
            </a:pPr>
            <a:r>
              <a:rPr lang="en-US" dirty="0"/>
              <a:t>Use development builds for learning.</a:t>
            </a:r>
          </a:p>
          <a:p>
            <a:pPr marL="742950" lvl="1" indent="-285750">
              <a:buFont typeface="Arial" panose="020B0604020202020204" pitchFamily="34" charset="0"/>
              <a:buChar char="•"/>
            </a:pPr>
            <a:r>
              <a:rPr lang="en-US" dirty="0"/>
              <a:t>Switch to production builds for deployment.</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25</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Including React and </a:t>
            </a:r>
            <a:r>
              <a:rPr lang="en-US" dirty="0" err="1"/>
              <a:t>ReactDOM</a:t>
            </a:r>
            <a:r>
              <a:rPr lang="en-US" dirty="0"/>
              <a:t> via CDN</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40203AF4-B665-9D14-5411-25D61402F4ED}"/>
              </a:ext>
            </a:extLst>
          </p:cNvPr>
          <p:cNvPicPr>
            <a:picLocks noChangeAspect="1"/>
          </p:cNvPicPr>
          <p:nvPr/>
        </p:nvPicPr>
        <p:blipFill>
          <a:blip r:embed="rId3"/>
          <a:stretch>
            <a:fillRect/>
          </a:stretch>
        </p:blipFill>
        <p:spPr>
          <a:xfrm>
            <a:off x="929642" y="2994673"/>
            <a:ext cx="10153942" cy="461147"/>
          </a:xfrm>
          <a:prstGeom prst="rect">
            <a:avLst/>
          </a:prstGeom>
        </p:spPr>
      </p:pic>
      <p:pic>
        <p:nvPicPr>
          <p:cNvPr id="10" name="Picture 9">
            <a:extLst>
              <a:ext uri="{FF2B5EF4-FFF2-40B4-BE49-F238E27FC236}">
                <a16:creationId xmlns:a16="http://schemas.microsoft.com/office/drawing/2014/main" id="{9F59095E-76E2-2ED2-83DB-457EEA09A6B6}"/>
              </a:ext>
            </a:extLst>
          </p:cNvPr>
          <p:cNvPicPr>
            <a:picLocks noChangeAspect="1"/>
          </p:cNvPicPr>
          <p:nvPr/>
        </p:nvPicPr>
        <p:blipFill>
          <a:blip r:embed="rId4"/>
          <a:stretch>
            <a:fillRect/>
          </a:stretch>
        </p:blipFill>
        <p:spPr>
          <a:xfrm>
            <a:off x="929641" y="4281984"/>
            <a:ext cx="10153942" cy="358656"/>
          </a:xfrm>
          <a:prstGeom prst="rect">
            <a:avLst/>
          </a:prstGeom>
        </p:spPr>
      </p:pic>
    </p:spTree>
    <p:extLst>
      <p:ext uri="{BB962C8B-B14F-4D97-AF65-F5344CB8AC3E}">
        <p14:creationId xmlns:p14="http://schemas.microsoft.com/office/powerpoint/2010/main" val="23011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Legacy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Babel Standalone: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err="1"/>
              <a:t>Transpiles</a:t>
            </a:r>
            <a:r>
              <a:rPr lang="en-US" dirty="0"/>
              <a:t> JSX syntax to JavaScript in the browser.</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Script Type:</a:t>
            </a:r>
          </a:p>
          <a:p>
            <a:pPr marL="742950" lvl="1" indent="-285750">
              <a:buFont typeface="Arial" panose="020B0604020202020204" pitchFamily="34" charset="0"/>
              <a:buChar char="•"/>
            </a:pPr>
            <a:r>
              <a:rPr lang="en-US" dirty="0"/>
              <a:t>Use type="text/babel" in &lt;script&gt; tags containing JSX.</a:t>
            </a:r>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Adding Babel for JSX Compilation</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26</a:t>
            </a:fld>
            <a:endParaRPr lang="en-US" dirty="0"/>
          </a:p>
        </p:txBody>
      </p:sp>
      <p:pic>
        <p:nvPicPr>
          <p:cNvPr id="8" name="Picture 7">
            <a:extLst>
              <a:ext uri="{FF2B5EF4-FFF2-40B4-BE49-F238E27FC236}">
                <a16:creationId xmlns:a16="http://schemas.microsoft.com/office/drawing/2014/main" id="{E7B730F0-B2B4-9779-82E4-76B5A6C8E3C5}"/>
              </a:ext>
            </a:extLst>
          </p:cNvPr>
          <p:cNvPicPr>
            <a:picLocks noChangeAspect="1"/>
          </p:cNvPicPr>
          <p:nvPr/>
        </p:nvPicPr>
        <p:blipFill>
          <a:blip r:embed="rId3"/>
          <a:stretch>
            <a:fillRect/>
          </a:stretch>
        </p:blipFill>
        <p:spPr>
          <a:xfrm>
            <a:off x="944001" y="3049026"/>
            <a:ext cx="9277350" cy="409575"/>
          </a:xfrm>
          <a:prstGeom prst="rect">
            <a:avLst/>
          </a:prstGeom>
        </p:spPr>
      </p:pic>
      <p:sp>
        <p:nvSpPr>
          <p:cNvPr id="3" name="Footer Placeholder 3">
            <a:extLst>
              <a:ext uri="{FF2B5EF4-FFF2-40B4-BE49-F238E27FC236}">
                <a16:creationId xmlns:a16="http://schemas.microsoft.com/office/drawing/2014/main" id="{55391D10-775F-028A-08D9-06EB8AD90935}"/>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782021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Legacy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Functional Components: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Using Props:</a:t>
            </a:r>
          </a:p>
          <a:p>
            <a:pPr marL="742950" lvl="1" indent="-285750">
              <a:buFont typeface="Arial" panose="020B0604020202020204" pitchFamily="34" charset="0"/>
              <a:buChar char="•"/>
            </a:pPr>
            <a:r>
              <a:rPr lang="en-US" dirty="0"/>
              <a:t>Pass data from parent to child components.</a:t>
            </a:r>
          </a:p>
          <a:p>
            <a:pPr lvl="1"/>
            <a:endParaRPr lang="en-US" b="1" dirty="0"/>
          </a:p>
          <a:p>
            <a:pPr marL="285750" indent="-285750">
              <a:buFont typeface="Arial" panose="020B0604020202020204" pitchFamily="34" charset="0"/>
              <a:buChar char="•"/>
            </a:pPr>
            <a:r>
              <a:rPr lang="en-US" b="1" dirty="0"/>
              <a:t>JSX Syntax:</a:t>
            </a:r>
          </a:p>
          <a:p>
            <a:pPr marL="742950" lvl="1" indent="-285750">
              <a:buFont typeface="Arial" panose="020B0604020202020204" pitchFamily="34" charset="0"/>
              <a:buChar char="•"/>
            </a:pPr>
            <a:r>
              <a:rPr lang="en-US" dirty="0"/>
              <a:t>HTML-like syntax within JavaScript.</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Writing React Components in Script Tags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D34A9A67-28C6-0272-FBDF-FA53E5B6151C}"/>
              </a:ext>
            </a:extLst>
          </p:cNvPr>
          <p:cNvPicPr>
            <a:picLocks noChangeAspect="1"/>
          </p:cNvPicPr>
          <p:nvPr/>
        </p:nvPicPr>
        <p:blipFill>
          <a:blip r:embed="rId3"/>
          <a:stretch>
            <a:fillRect/>
          </a:stretch>
        </p:blipFill>
        <p:spPr>
          <a:xfrm>
            <a:off x="929641" y="2994673"/>
            <a:ext cx="5695950" cy="981075"/>
          </a:xfrm>
          <a:prstGeom prst="rect">
            <a:avLst/>
          </a:prstGeom>
        </p:spPr>
      </p:pic>
    </p:spTree>
    <p:extLst>
      <p:ext uri="{BB962C8B-B14F-4D97-AF65-F5344CB8AC3E}">
        <p14:creationId xmlns:p14="http://schemas.microsoft.com/office/powerpoint/2010/main" val="1618606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Building Components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 </a:t>
            </a:r>
            <a:r>
              <a:rPr lang="en-US" dirty="0"/>
              <a:t>JavaScript functions that return JSX.</a:t>
            </a:r>
          </a:p>
          <a:p>
            <a:pPr marL="285750" indent="-285750">
              <a:buFont typeface="Arial" panose="020B0604020202020204" pitchFamily="34" charset="0"/>
              <a:buChar char="•"/>
            </a:pPr>
            <a:r>
              <a:rPr lang="en-US" b="1" dirty="0"/>
              <a:t>Simplicity: </a:t>
            </a:r>
            <a:r>
              <a:rPr lang="en-US" dirty="0"/>
              <a:t>Easier to read and test.</a:t>
            </a:r>
          </a:p>
          <a:p>
            <a:pPr marL="285750" indent="-285750">
              <a:buFont typeface="Arial" panose="020B0604020202020204" pitchFamily="34" charset="0"/>
              <a:buChar char="•"/>
            </a:pPr>
            <a:r>
              <a:rPr lang="en-US" b="1" dirty="0"/>
              <a:t>Hooks: </a:t>
            </a:r>
            <a:r>
              <a:rPr lang="en-US" dirty="0"/>
              <a:t>Manage state and side effects.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28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Functional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8C60C364-9E46-EA0A-EC00-0CF6D9FF93FE}"/>
              </a:ext>
            </a:extLst>
          </p:cNvPr>
          <p:cNvPicPr>
            <a:picLocks noChangeAspect="1"/>
          </p:cNvPicPr>
          <p:nvPr/>
        </p:nvPicPr>
        <p:blipFill>
          <a:blip r:embed="rId3"/>
          <a:stretch>
            <a:fillRect/>
          </a:stretch>
        </p:blipFill>
        <p:spPr>
          <a:xfrm>
            <a:off x="929641" y="3827134"/>
            <a:ext cx="7324725" cy="1028700"/>
          </a:xfrm>
          <a:prstGeom prst="rect">
            <a:avLst/>
          </a:prstGeom>
        </p:spPr>
      </p:pic>
      <p:sp>
        <p:nvSpPr>
          <p:cNvPr id="3" name="Footer Placeholder 3">
            <a:extLst>
              <a:ext uri="{FF2B5EF4-FFF2-40B4-BE49-F238E27FC236}">
                <a16:creationId xmlns:a16="http://schemas.microsoft.com/office/drawing/2014/main" id="{BE0E6A39-BFE9-6AC3-1A7D-D30CCA152F7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673168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Add Basic HTML Page</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29</a:t>
            </a:fld>
            <a:endParaRPr lang="en-US" dirty="0"/>
          </a:p>
        </p:txBody>
      </p:sp>
      <p:sp>
        <p:nvSpPr>
          <p:cNvPr id="2" name="Text Placeholder 1">
            <a:extLst>
              <a:ext uri="{FF2B5EF4-FFF2-40B4-BE49-F238E27FC236}">
                <a16:creationId xmlns:a16="http://schemas.microsoft.com/office/drawing/2014/main" id="{488D272A-F73B-CEDA-37DB-CA8E815A36AC}"/>
              </a:ext>
            </a:extLst>
          </p:cNvPr>
          <p:cNvSpPr>
            <a:spLocks noGrp="1"/>
          </p:cNvSpPr>
          <p:nvPr>
            <p:ph type="body" sz="quarter" idx="14"/>
          </p:nvPr>
        </p:nvSpPr>
        <p:spPr/>
        <p:txBody>
          <a:bodyPr/>
          <a:lstStyle/>
          <a:p>
            <a:r>
              <a:rPr lang="en-US" dirty="0"/>
              <a:t>2024</a:t>
            </a:r>
          </a:p>
          <a:p>
            <a:endParaRPr lang="en-US" dirty="0"/>
          </a:p>
        </p:txBody>
      </p:sp>
      <p:sp>
        <p:nvSpPr>
          <p:cNvPr id="5" name="Picture Placeholder 4">
            <a:extLst>
              <a:ext uri="{FF2B5EF4-FFF2-40B4-BE49-F238E27FC236}">
                <a16:creationId xmlns:a16="http://schemas.microsoft.com/office/drawing/2014/main" id="{38D216C2-2D1D-E00D-1076-3B4A136B0EA2}"/>
              </a:ext>
            </a:extLst>
          </p:cNvPr>
          <p:cNvSpPr>
            <a:spLocks noGrp="1"/>
          </p:cNvSpPr>
          <p:nvPr>
            <p:ph type="pic" sz="quarter" idx="15"/>
          </p:nvPr>
        </p:nvSpPr>
        <p:spPr/>
        <p:txBody>
          <a:bodyPr/>
          <a:lstStyle/>
          <a:p>
            <a:endParaRPr lang="en-US"/>
          </a:p>
        </p:txBody>
      </p:sp>
      <p:pic>
        <p:nvPicPr>
          <p:cNvPr id="31" name="Picture 30">
            <a:extLst>
              <a:ext uri="{FF2B5EF4-FFF2-40B4-BE49-F238E27FC236}">
                <a16:creationId xmlns:a16="http://schemas.microsoft.com/office/drawing/2014/main" id="{9DB48730-3A14-FC46-AB26-BF4511E1C149}"/>
              </a:ext>
            </a:extLst>
          </p:cNvPr>
          <p:cNvPicPr>
            <a:picLocks noChangeAspect="1"/>
          </p:cNvPicPr>
          <p:nvPr/>
        </p:nvPicPr>
        <p:blipFill>
          <a:blip r:embed="rId3"/>
          <a:stretch>
            <a:fillRect/>
          </a:stretch>
        </p:blipFill>
        <p:spPr>
          <a:xfrm>
            <a:off x="928800" y="1659523"/>
            <a:ext cx="8113600" cy="4577655"/>
          </a:xfrm>
          <a:prstGeom prst="rect">
            <a:avLst/>
          </a:prstGeom>
        </p:spPr>
      </p:pic>
      <p:sp>
        <p:nvSpPr>
          <p:cNvPr id="6" name="Footer Placeholder 3">
            <a:extLst>
              <a:ext uri="{FF2B5EF4-FFF2-40B4-BE49-F238E27FC236}">
                <a16:creationId xmlns:a16="http://schemas.microsoft.com/office/drawing/2014/main" id="{E72208FF-83CF-4722-6107-5FF8801ADE1C}"/>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25206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Pre-Test</a:t>
            </a:r>
          </a:p>
        </p:txBody>
      </p:sp>
      <p:sp>
        <p:nvSpPr>
          <p:cNvPr id="41" name="Slide Number Placeholder 4">
            <a:extLst>
              <a:ext uri="{FF2B5EF4-FFF2-40B4-BE49-F238E27FC236}">
                <a16:creationId xmlns:a16="http://schemas.microsoft.com/office/drawing/2014/main" id="{725E72CD-5A91-5C63-5D4B-944F40AD7839}"/>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p:txBody>
          <a:bodyPr>
            <a:normAutofit/>
          </a:bodyPr>
          <a:lstStyle/>
          <a:p>
            <a:r>
              <a:rPr lang="en-US" dirty="0"/>
              <a:t>2024</a:t>
            </a:r>
          </a:p>
        </p:txBody>
      </p:sp>
      <p:sp>
        <p:nvSpPr>
          <p:cNvPr id="5" name="Footer Placeholder 3">
            <a:extLst>
              <a:ext uri="{FF2B5EF4-FFF2-40B4-BE49-F238E27FC236}">
                <a16:creationId xmlns:a16="http://schemas.microsoft.com/office/drawing/2014/main" id="{0CE195E6-E720-9B86-B880-B0AF3D4FF35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7" name="Picture 6" descr="A qr code on a white square&#10;&#10;Description automatically generated">
            <a:extLst>
              <a:ext uri="{FF2B5EF4-FFF2-40B4-BE49-F238E27FC236}">
                <a16:creationId xmlns:a16="http://schemas.microsoft.com/office/drawing/2014/main" id="{32DF0B8F-3081-52D9-8E89-7EA0C05864E1}"/>
              </a:ext>
            </a:extLst>
          </p:cNvPr>
          <p:cNvPicPr>
            <a:picLocks noChangeAspect="1"/>
          </p:cNvPicPr>
          <p:nvPr/>
        </p:nvPicPr>
        <p:blipFill>
          <a:blip r:embed="rId2"/>
          <a:stretch>
            <a:fillRect/>
          </a:stretch>
        </p:blipFill>
        <p:spPr>
          <a:xfrm>
            <a:off x="4096901" y="1483398"/>
            <a:ext cx="3998198" cy="3891204"/>
          </a:xfrm>
          <a:prstGeom prst="rect">
            <a:avLst/>
          </a:prstGeom>
        </p:spPr>
      </p:pic>
    </p:spTree>
    <p:extLst>
      <p:ext uri="{BB962C8B-B14F-4D97-AF65-F5344CB8AC3E}">
        <p14:creationId xmlns:p14="http://schemas.microsoft.com/office/powerpoint/2010/main" val="359571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Include React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30</a:t>
            </a:fld>
            <a:endParaRPr lang="en-US" dirty="0"/>
          </a:p>
        </p:txBody>
      </p:sp>
      <p:sp>
        <p:nvSpPr>
          <p:cNvPr id="15" name="Subtitle 14">
            <a:extLst>
              <a:ext uri="{FF2B5EF4-FFF2-40B4-BE49-F238E27FC236}">
                <a16:creationId xmlns:a16="http://schemas.microsoft.com/office/drawing/2014/main" id="{6EFE75E0-4FD4-C1CA-E36F-101026A7D6FB}"/>
              </a:ext>
            </a:extLst>
          </p:cNvPr>
          <p:cNvSpPr>
            <a:spLocks noGrp="1"/>
          </p:cNvSpPr>
          <p:nvPr>
            <p:ph type="body" sz="quarter" idx="14"/>
          </p:nvPr>
        </p:nvSpPr>
        <p:spPr/>
        <p:txBody>
          <a:bodyPr>
            <a:normAutofit/>
          </a:bodyPr>
          <a:lstStyle/>
          <a:p>
            <a:r>
              <a:rPr lang="en-US" dirty="0"/>
              <a:t>2024</a:t>
            </a:r>
          </a:p>
        </p:txBody>
      </p:sp>
      <p:sp>
        <p:nvSpPr>
          <p:cNvPr id="18" name="Picture Placeholder 17">
            <a:extLst>
              <a:ext uri="{FF2B5EF4-FFF2-40B4-BE49-F238E27FC236}">
                <a16:creationId xmlns:a16="http://schemas.microsoft.com/office/drawing/2014/main" id="{9535B147-711A-D4DE-4A66-BA04335F7612}"/>
              </a:ext>
            </a:extLst>
          </p:cNvPr>
          <p:cNvSpPr>
            <a:spLocks noGrp="1"/>
          </p:cNvSpPr>
          <p:nvPr>
            <p:ph type="pic" sz="quarter" idx="15"/>
          </p:nvPr>
        </p:nvSpPr>
        <p:spPr/>
        <p:txBody>
          <a:bodyPr/>
          <a:lstStyle/>
          <a:p>
            <a:endParaRPr lang="en-US" dirty="0"/>
          </a:p>
        </p:txBody>
      </p:sp>
      <p:pic>
        <p:nvPicPr>
          <p:cNvPr id="17" name="Picture 16">
            <a:extLst>
              <a:ext uri="{FF2B5EF4-FFF2-40B4-BE49-F238E27FC236}">
                <a16:creationId xmlns:a16="http://schemas.microsoft.com/office/drawing/2014/main" id="{26919006-EDBA-2291-7E2F-36D564061662}"/>
              </a:ext>
            </a:extLst>
          </p:cNvPr>
          <p:cNvPicPr>
            <a:picLocks noChangeAspect="1"/>
          </p:cNvPicPr>
          <p:nvPr/>
        </p:nvPicPr>
        <p:blipFill>
          <a:blip r:embed="rId3"/>
          <a:stretch>
            <a:fillRect/>
          </a:stretch>
        </p:blipFill>
        <p:spPr>
          <a:xfrm>
            <a:off x="893169" y="1652933"/>
            <a:ext cx="8888394" cy="4570428"/>
          </a:xfrm>
          <a:prstGeom prst="rect">
            <a:avLst/>
          </a:prstGeom>
        </p:spPr>
      </p:pic>
      <p:sp>
        <p:nvSpPr>
          <p:cNvPr id="2" name="Footer Placeholder 3">
            <a:extLst>
              <a:ext uri="{FF2B5EF4-FFF2-40B4-BE49-F238E27FC236}">
                <a16:creationId xmlns:a16="http://schemas.microsoft.com/office/drawing/2014/main" id="{1297DAA0-EDE7-8EB3-3629-C4C60B24CAC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10377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Our First Element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31</a:t>
            </a:fld>
            <a:endParaRPr lang="en-US" dirty="0"/>
          </a:p>
        </p:txBody>
      </p:sp>
      <p:sp>
        <p:nvSpPr>
          <p:cNvPr id="6" name="Text Placeholder 5">
            <a:extLst>
              <a:ext uri="{FF2B5EF4-FFF2-40B4-BE49-F238E27FC236}">
                <a16:creationId xmlns:a16="http://schemas.microsoft.com/office/drawing/2014/main" id="{DF0CF2ED-D950-F395-E906-F8DDCD5878B3}"/>
              </a:ext>
            </a:extLst>
          </p:cNvPr>
          <p:cNvSpPr>
            <a:spLocks noGrp="1"/>
          </p:cNvSpPr>
          <p:nvPr>
            <p:ph type="body" sz="quarter" idx="14"/>
          </p:nvPr>
        </p:nvSpPr>
        <p:spPr/>
        <p:txBody>
          <a:bodyPr/>
          <a:lstStyle/>
          <a:p>
            <a:r>
              <a:rPr lang="en-US" dirty="0"/>
              <a:t>2024</a:t>
            </a:r>
          </a:p>
          <a:p>
            <a:endParaRPr lang="en-US" dirty="0"/>
          </a:p>
        </p:txBody>
      </p:sp>
      <p:sp>
        <p:nvSpPr>
          <p:cNvPr id="7" name="Picture Placeholder 6">
            <a:extLst>
              <a:ext uri="{FF2B5EF4-FFF2-40B4-BE49-F238E27FC236}">
                <a16:creationId xmlns:a16="http://schemas.microsoft.com/office/drawing/2014/main" id="{70CB38CA-B037-2C6C-E27B-6D01072F4235}"/>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E1CAB09E-ECA8-60AC-679D-AEEFFF314027}"/>
              </a:ext>
            </a:extLst>
          </p:cNvPr>
          <p:cNvPicPr>
            <a:picLocks noChangeAspect="1"/>
          </p:cNvPicPr>
          <p:nvPr/>
        </p:nvPicPr>
        <p:blipFill>
          <a:blip r:embed="rId3"/>
          <a:stretch>
            <a:fillRect/>
          </a:stretch>
        </p:blipFill>
        <p:spPr>
          <a:xfrm>
            <a:off x="928800" y="1659525"/>
            <a:ext cx="10664151" cy="4478448"/>
          </a:xfrm>
          <a:prstGeom prst="rect">
            <a:avLst/>
          </a:prstGeom>
        </p:spPr>
      </p:pic>
      <p:sp>
        <p:nvSpPr>
          <p:cNvPr id="2" name="Footer Placeholder 3">
            <a:extLst>
              <a:ext uri="{FF2B5EF4-FFF2-40B4-BE49-F238E27FC236}">
                <a16:creationId xmlns:a16="http://schemas.microsoft.com/office/drawing/2014/main" id="{40ACE6B5-3F12-344B-3ADD-F2F18DF62D4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836448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Creating React Element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32</a:t>
            </a:fld>
            <a:endParaRPr lang="en-US" dirty="0"/>
          </a:p>
        </p:txBody>
      </p:sp>
      <p:sp>
        <p:nvSpPr>
          <p:cNvPr id="6" name="Text Placeholder 5">
            <a:extLst>
              <a:ext uri="{FF2B5EF4-FFF2-40B4-BE49-F238E27FC236}">
                <a16:creationId xmlns:a16="http://schemas.microsoft.com/office/drawing/2014/main" id="{DF0CF2ED-D950-F395-E906-F8DDCD5878B3}"/>
              </a:ext>
            </a:extLst>
          </p:cNvPr>
          <p:cNvSpPr>
            <a:spLocks noGrp="1"/>
          </p:cNvSpPr>
          <p:nvPr>
            <p:ph type="body" sz="quarter" idx="14"/>
          </p:nvPr>
        </p:nvSpPr>
        <p:spPr/>
        <p:txBody>
          <a:bodyPr/>
          <a:lstStyle/>
          <a:p>
            <a:r>
              <a:rPr lang="en-US" dirty="0"/>
              <a:t>2024</a:t>
            </a:r>
          </a:p>
          <a:p>
            <a:endParaRPr lang="en-US" dirty="0"/>
          </a:p>
        </p:txBody>
      </p:sp>
      <p:sp>
        <p:nvSpPr>
          <p:cNvPr id="7" name="Picture Placeholder 6">
            <a:extLst>
              <a:ext uri="{FF2B5EF4-FFF2-40B4-BE49-F238E27FC236}">
                <a16:creationId xmlns:a16="http://schemas.microsoft.com/office/drawing/2014/main" id="{70CB38CA-B037-2C6C-E27B-6D01072F4235}"/>
              </a:ext>
            </a:extLst>
          </p:cNvPr>
          <p:cNvSpPr>
            <a:spLocks noGrp="1"/>
          </p:cNvSpPr>
          <p:nvPr>
            <p:ph type="pic" sz="quarter" idx="15"/>
          </p:nvPr>
        </p:nvSpPr>
        <p:spPr/>
        <p:txBody>
          <a:bodyPr/>
          <a:lstStyle/>
          <a:p>
            <a:endParaRPr lang="en-US"/>
          </a:p>
        </p:txBody>
      </p:sp>
      <p:pic>
        <p:nvPicPr>
          <p:cNvPr id="10" name="Picture 9">
            <a:extLst>
              <a:ext uri="{FF2B5EF4-FFF2-40B4-BE49-F238E27FC236}">
                <a16:creationId xmlns:a16="http://schemas.microsoft.com/office/drawing/2014/main" id="{4635F425-F037-BFBA-1A58-E18F92CCE135}"/>
              </a:ext>
            </a:extLst>
          </p:cNvPr>
          <p:cNvPicPr>
            <a:picLocks noChangeAspect="1"/>
          </p:cNvPicPr>
          <p:nvPr/>
        </p:nvPicPr>
        <p:blipFill>
          <a:blip r:embed="rId3"/>
          <a:stretch>
            <a:fillRect/>
          </a:stretch>
        </p:blipFill>
        <p:spPr>
          <a:xfrm>
            <a:off x="928800" y="1659524"/>
            <a:ext cx="8945042" cy="4574169"/>
          </a:xfrm>
          <a:prstGeom prst="rect">
            <a:avLst/>
          </a:prstGeom>
        </p:spPr>
      </p:pic>
      <p:sp>
        <p:nvSpPr>
          <p:cNvPr id="2" name="Footer Placeholder 3">
            <a:extLst>
              <a:ext uri="{FF2B5EF4-FFF2-40B4-BE49-F238E27FC236}">
                <a16:creationId xmlns:a16="http://schemas.microsoft.com/office/drawing/2014/main" id="{7D2720A3-E48D-A629-605F-0359BE2F0BB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61328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JSX</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dirty="0"/>
              <a:t>What is JSX? JavaScript XML, a syntax extension for JavaScript.</a:t>
            </a:r>
          </a:p>
          <a:p>
            <a:pPr marL="285750" indent="-285750">
              <a:buFont typeface="Arial" panose="020B0604020202020204" pitchFamily="34" charset="0"/>
              <a:buChar char="•"/>
            </a:pPr>
            <a:r>
              <a:rPr lang="en-US" dirty="0"/>
              <a:t>Purpose: Write HTML structures within JavaScript code.</a:t>
            </a:r>
          </a:p>
          <a:p>
            <a:pPr marL="285750" indent="-285750">
              <a:buFont typeface="Arial" panose="020B0604020202020204" pitchFamily="34" charset="0"/>
              <a:buChar char="•"/>
            </a:pPr>
            <a:r>
              <a:rPr lang="en-US" b="1" dirty="0"/>
              <a:t>Benefits</a:t>
            </a:r>
            <a:r>
              <a:rPr lang="en-US" dirty="0"/>
              <a:t>:</a:t>
            </a:r>
          </a:p>
          <a:p>
            <a:pPr marL="742950" lvl="1" indent="-285750">
              <a:buFont typeface="Arial" panose="020B0604020202020204" pitchFamily="34" charset="0"/>
              <a:buChar char="•"/>
            </a:pPr>
            <a:r>
              <a:rPr lang="en-US" dirty="0"/>
              <a:t>Enhances readability and maintainability.</a:t>
            </a:r>
          </a:p>
          <a:p>
            <a:pPr marL="742950" lvl="1" indent="-285750">
              <a:buFont typeface="Arial" panose="020B0604020202020204" pitchFamily="34" charset="0"/>
              <a:buChar char="•"/>
            </a:pPr>
            <a:r>
              <a:rPr lang="en-US" dirty="0"/>
              <a:t>Enables the use of JavaScript expressions within HTML.</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33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6A50E22-2E11-A6E2-F4BC-1AE8DE50CD7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192884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JSX Syntax Basics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dirty="0"/>
              <a:t>Embedding Expressions: { } to include JavaScript expressions.</a:t>
            </a:r>
          </a:p>
          <a:p>
            <a:pPr marL="285750" indent="-285750">
              <a:buFont typeface="Arial" panose="020B0604020202020204" pitchFamily="34" charset="0"/>
              <a:buChar char="•"/>
            </a:pPr>
            <a:r>
              <a:rPr lang="en-US" dirty="0"/>
              <a:t>Attributes: CamelCase naming (e.g., </a:t>
            </a:r>
            <a:r>
              <a:rPr lang="en-US" dirty="0" err="1"/>
              <a:t>className</a:t>
            </a:r>
            <a:r>
              <a:rPr lang="en-US" dirty="0"/>
              <a:t> instead of class).</a:t>
            </a:r>
          </a:p>
          <a:p>
            <a:pPr marL="285750" indent="-285750">
              <a:buFont typeface="Arial" panose="020B0604020202020204" pitchFamily="34" charset="0"/>
              <a:buChar char="•"/>
            </a:pPr>
            <a:r>
              <a:rPr lang="en-US" dirty="0"/>
              <a:t>Self-Closing Tags: E.g., &lt;</a:t>
            </a:r>
            <a:r>
              <a:rPr lang="en-US" dirty="0" err="1"/>
              <a:t>img</a:t>
            </a:r>
            <a:r>
              <a:rPr lang="en-US" dirty="0"/>
              <a:t> /&gt;, &lt;</a:t>
            </a:r>
            <a:r>
              <a:rPr lang="en-US" dirty="0" err="1"/>
              <a:t>br</a:t>
            </a:r>
            <a:r>
              <a:rPr lang="en-US" dirty="0"/>
              <a:t> /&gt;.</a:t>
            </a:r>
          </a:p>
          <a:p>
            <a:pPr marL="285750" indent="-285750">
              <a:buFont typeface="Arial" panose="020B0604020202020204" pitchFamily="34" charset="0"/>
              <a:buChar char="•"/>
            </a:pPr>
            <a:r>
              <a:rPr lang="en-US" dirty="0"/>
              <a:t>Conditional Rendering: Using ternary operators and logical &amp;&amp;.</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34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AB9FC062-48BC-95D7-FBD9-4C3B3269B422}"/>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25427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JSX Syntax</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35</a:t>
            </a:fld>
            <a:endParaRPr lang="en-US" dirty="0"/>
          </a:p>
        </p:txBody>
      </p:sp>
      <p:sp>
        <p:nvSpPr>
          <p:cNvPr id="6" name="Text Placeholder 5">
            <a:extLst>
              <a:ext uri="{FF2B5EF4-FFF2-40B4-BE49-F238E27FC236}">
                <a16:creationId xmlns:a16="http://schemas.microsoft.com/office/drawing/2014/main" id="{DF0CF2ED-D950-F395-E906-F8DDCD5878B3}"/>
              </a:ext>
            </a:extLst>
          </p:cNvPr>
          <p:cNvSpPr>
            <a:spLocks noGrp="1"/>
          </p:cNvSpPr>
          <p:nvPr>
            <p:ph type="body" sz="quarter" idx="14"/>
          </p:nvPr>
        </p:nvSpPr>
        <p:spPr/>
        <p:txBody>
          <a:bodyPr/>
          <a:lstStyle/>
          <a:p>
            <a:r>
              <a:rPr lang="en-US" dirty="0"/>
              <a:t>2024</a:t>
            </a:r>
          </a:p>
          <a:p>
            <a:endParaRPr lang="en-US" dirty="0"/>
          </a:p>
        </p:txBody>
      </p:sp>
      <p:sp>
        <p:nvSpPr>
          <p:cNvPr id="7" name="Picture Placeholder 6">
            <a:extLst>
              <a:ext uri="{FF2B5EF4-FFF2-40B4-BE49-F238E27FC236}">
                <a16:creationId xmlns:a16="http://schemas.microsoft.com/office/drawing/2014/main" id="{70CB38CA-B037-2C6C-E27B-6D01072F4235}"/>
              </a:ext>
            </a:extLst>
          </p:cNvPr>
          <p:cNvSpPr>
            <a:spLocks noGrp="1"/>
          </p:cNvSpPr>
          <p:nvPr>
            <p:ph type="pic" sz="quarter" idx="15"/>
          </p:nvPr>
        </p:nvSpPr>
        <p:spPr/>
        <p:txBody>
          <a:bodyPr/>
          <a:lstStyle/>
          <a:p>
            <a:endParaRPr lang="en-US"/>
          </a:p>
        </p:txBody>
      </p:sp>
      <p:pic>
        <p:nvPicPr>
          <p:cNvPr id="5" name="Picture 4">
            <a:extLst>
              <a:ext uri="{FF2B5EF4-FFF2-40B4-BE49-F238E27FC236}">
                <a16:creationId xmlns:a16="http://schemas.microsoft.com/office/drawing/2014/main" id="{0493B2C0-D94B-552C-900A-9DD0183C2359}"/>
              </a:ext>
            </a:extLst>
          </p:cNvPr>
          <p:cNvPicPr>
            <a:picLocks noChangeAspect="1"/>
          </p:cNvPicPr>
          <p:nvPr/>
        </p:nvPicPr>
        <p:blipFill>
          <a:blip r:embed="rId3"/>
          <a:stretch>
            <a:fillRect/>
          </a:stretch>
        </p:blipFill>
        <p:spPr>
          <a:xfrm>
            <a:off x="928800" y="1659524"/>
            <a:ext cx="10002055" cy="4578802"/>
          </a:xfrm>
          <a:prstGeom prst="rect">
            <a:avLst/>
          </a:prstGeom>
        </p:spPr>
      </p:pic>
      <p:sp>
        <p:nvSpPr>
          <p:cNvPr id="2" name="Footer Placeholder 3">
            <a:extLst>
              <a:ext uri="{FF2B5EF4-FFF2-40B4-BE49-F238E27FC236}">
                <a16:creationId xmlns:a16="http://schemas.microsoft.com/office/drawing/2014/main" id="{FE8A896A-DCE7-4F59-A43C-36AE1357DFAB}"/>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20572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Incorporating Babel</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36</a:t>
            </a:fld>
            <a:endParaRPr lang="en-US" dirty="0"/>
          </a:p>
        </p:txBody>
      </p:sp>
      <p:sp>
        <p:nvSpPr>
          <p:cNvPr id="6" name="Text Placeholder 5">
            <a:extLst>
              <a:ext uri="{FF2B5EF4-FFF2-40B4-BE49-F238E27FC236}">
                <a16:creationId xmlns:a16="http://schemas.microsoft.com/office/drawing/2014/main" id="{DF0CF2ED-D950-F395-E906-F8DDCD5878B3}"/>
              </a:ext>
            </a:extLst>
          </p:cNvPr>
          <p:cNvSpPr>
            <a:spLocks noGrp="1"/>
          </p:cNvSpPr>
          <p:nvPr>
            <p:ph type="body" sz="quarter" idx="14"/>
          </p:nvPr>
        </p:nvSpPr>
        <p:spPr/>
        <p:txBody>
          <a:bodyPr/>
          <a:lstStyle/>
          <a:p>
            <a:r>
              <a:rPr lang="en-US" dirty="0"/>
              <a:t>2024</a:t>
            </a:r>
          </a:p>
          <a:p>
            <a:endParaRPr lang="en-US" dirty="0"/>
          </a:p>
        </p:txBody>
      </p:sp>
      <p:sp>
        <p:nvSpPr>
          <p:cNvPr id="7" name="Picture Placeholder 6">
            <a:extLst>
              <a:ext uri="{FF2B5EF4-FFF2-40B4-BE49-F238E27FC236}">
                <a16:creationId xmlns:a16="http://schemas.microsoft.com/office/drawing/2014/main" id="{70CB38CA-B037-2C6C-E27B-6D01072F4235}"/>
              </a:ext>
            </a:extLst>
          </p:cNvPr>
          <p:cNvSpPr>
            <a:spLocks noGrp="1"/>
          </p:cNvSpPr>
          <p:nvPr>
            <p:ph type="pic" sz="quarter" idx="15"/>
          </p:nvPr>
        </p:nvSpPr>
        <p:spPr/>
        <p:txBody>
          <a:bodyPr/>
          <a:lstStyle/>
          <a:p>
            <a:endParaRPr lang="en-US"/>
          </a:p>
        </p:txBody>
      </p:sp>
      <p:pic>
        <p:nvPicPr>
          <p:cNvPr id="10" name="Picture 9">
            <a:extLst>
              <a:ext uri="{FF2B5EF4-FFF2-40B4-BE49-F238E27FC236}">
                <a16:creationId xmlns:a16="http://schemas.microsoft.com/office/drawing/2014/main" id="{CA208D73-D0BC-86BB-0CB7-A8A0835F0706}"/>
              </a:ext>
            </a:extLst>
          </p:cNvPr>
          <p:cNvPicPr>
            <a:picLocks noChangeAspect="1"/>
          </p:cNvPicPr>
          <p:nvPr/>
        </p:nvPicPr>
        <p:blipFill>
          <a:blip r:embed="rId3"/>
          <a:stretch>
            <a:fillRect/>
          </a:stretch>
        </p:blipFill>
        <p:spPr>
          <a:xfrm>
            <a:off x="928799" y="1659523"/>
            <a:ext cx="9460056" cy="4568943"/>
          </a:xfrm>
          <a:prstGeom prst="rect">
            <a:avLst/>
          </a:prstGeom>
        </p:spPr>
      </p:pic>
      <p:sp>
        <p:nvSpPr>
          <p:cNvPr id="2" name="Footer Placeholder 3">
            <a:extLst>
              <a:ext uri="{FF2B5EF4-FFF2-40B4-BE49-F238E27FC236}">
                <a16:creationId xmlns:a16="http://schemas.microsoft.com/office/drawing/2014/main" id="{BB07A249-4923-482A-5A5C-708575F82A3C}"/>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781876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Working with JSX syntax</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37</a:t>
            </a:fld>
            <a:endParaRPr lang="en-US" dirty="0"/>
          </a:p>
        </p:txBody>
      </p:sp>
      <p:sp>
        <p:nvSpPr>
          <p:cNvPr id="6" name="Text Placeholder 5">
            <a:extLst>
              <a:ext uri="{FF2B5EF4-FFF2-40B4-BE49-F238E27FC236}">
                <a16:creationId xmlns:a16="http://schemas.microsoft.com/office/drawing/2014/main" id="{DF0CF2ED-D950-F395-E906-F8DDCD5878B3}"/>
              </a:ext>
            </a:extLst>
          </p:cNvPr>
          <p:cNvSpPr>
            <a:spLocks noGrp="1"/>
          </p:cNvSpPr>
          <p:nvPr>
            <p:ph type="body" sz="quarter" idx="14"/>
          </p:nvPr>
        </p:nvSpPr>
        <p:spPr/>
        <p:txBody>
          <a:bodyPr/>
          <a:lstStyle/>
          <a:p>
            <a:r>
              <a:rPr lang="en-US" dirty="0"/>
              <a:t>2024</a:t>
            </a:r>
          </a:p>
          <a:p>
            <a:endParaRPr lang="en-US" dirty="0"/>
          </a:p>
        </p:txBody>
      </p:sp>
      <p:sp>
        <p:nvSpPr>
          <p:cNvPr id="7" name="Picture Placeholder 6">
            <a:extLst>
              <a:ext uri="{FF2B5EF4-FFF2-40B4-BE49-F238E27FC236}">
                <a16:creationId xmlns:a16="http://schemas.microsoft.com/office/drawing/2014/main" id="{70CB38CA-B037-2C6C-E27B-6D01072F4235}"/>
              </a:ext>
            </a:extLst>
          </p:cNvPr>
          <p:cNvSpPr>
            <a:spLocks noGrp="1"/>
          </p:cNvSpPr>
          <p:nvPr>
            <p:ph type="pic" sz="quarter" idx="15"/>
          </p:nvPr>
        </p:nvSpPr>
        <p:spPr/>
        <p:txBody>
          <a:bodyPr/>
          <a:lstStyle/>
          <a:p>
            <a:endParaRPr lang="en-US"/>
          </a:p>
        </p:txBody>
      </p:sp>
      <p:pic>
        <p:nvPicPr>
          <p:cNvPr id="5" name="Picture 4">
            <a:extLst>
              <a:ext uri="{FF2B5EF4-FFF2-40B4-BE49-F238E27FC236}">
                <a16:creationId xmlns:a16="http://schemas.microsoft.com/office/drawing/2014/main" id="{329FDF01-6992-B6C0-D1D3-4B3099AED23F}"/>
              </a:ext>
            </a:extLst>
          </p:cNvPr>
          <p:cNvPicPr>
            <a:picLocks noChangeAspect="1"/>
          </p:cNvPicPr>
          <p:nvPr/>
        </p:nvPicPr>
        <p:blipFill>
          <a:blip r:embed="rId3"/>
          <a:stretch>
            <a:fillRect/>
          </a:stretch>
        </p:blipFill>
        <p:spPr>
          <a:xfrm>
            <a:off x="928800" y="1659523"/>
            <a:ext cx="7719674" cy="4568943"/>
          </a:xfrm>
          <a:prstGeom prst="rect">
            <a:avLst/>
          </a:prstGeom>
        </p:spPr>
      </p:pic>
      <p:sp>
        <p:nvSpPr>
          <p:cNvPr id="8" name="Footer Placeholder 3">
            <a:extLst>
              <a:ext uri="{FF2B5EF4-FFF2-40B4-BE49-F238E27FC236}">
                <a16:creationId xmlns:a16="http://schemas.microsoft.com/office/drawing/2014/main" id="{53AA2240-0D40-F70B-A343-19CCCBE30199}"/>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28851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React components</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38</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5" name="Picture 4">
            <a:extLst>
              <a:ext uri="{FF2B5EF4-FFF2-40B4-BE49-F238E27FC236}">
                <a16:creationId xmlns:a16="http://schemas.microsoft.com/office/drawing/2014/main" id="{B0159057-CE92-8271-DC03-5D667973B0A1}"/>
              </a:ext>
            </a:extLst>
          </p:cNvPr>
          <p:cNvPicPr>
            <a:picLocks noChangeAspect="1"/>
          </p:cNvPicPr>
          <p:nvPr/>
        </p:nvPicPr>
        <p:blipFill>
          <a:blip r:embed="rId2"/>
          <a:stretch>
            <a:fillRect/>
          </a:stretch>
        </p:blipFill>
        <p:spPr>
          <a:xfrm>
            <a:off x="6610830" y="1001779"/>
            <a:ext cx="4876190" cy="4876190"/>
          </a:xfrm>
          <a:prstGeom prst="rect">
            <a:avLst/>
          </a:prstGeom>
        </p:spPr>
      </p:pic>
    </p:spTree>
    <p:extLst>
      <p:ext uri="{BB962C8B-B14F-4D97-AF65-F5344CB8AC3E}">
        <p14:creationId xmlns:p14="http://schemas.microsoft.com/office/powerpoint/2010/main" val="269985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Creating a Component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39</a:t>
            </a:fld>
            <a:endParaRPr lang="en-US" dirty="0"/>
          </a:p>
        </p:txBody>
      </p:sp>
      <p:sp>
        <p:nvSpPr>
          <p:cNvPr id="10" name="Text Placeholder 9">
            <a:extLst>
              <a:ext uri="{FF2B5EF4-FFF2-40B4-BE49-F238E27FC236}">
                <a16:creationId xmlns:a16="http://schemas.microsoft.com/office/drawing/2014/main" id="{822E25FE-5696-4376-1153-7A25787B6D7A}"/>
              </a:ext>
            </a:extLst>
          </p:cNvPr>
          <p:cNvSpPr>
            <a:spLocks noGrp="1"/>
          </p:cNvSpPr>
          <p:nvPr>
            <p:ph type="body" sz="quarter" idx="14"/>
          </p:nvPr>
        </p:nvSpPr>
        <p:spPr/>
        <p:txBody>
          <a:bodyPr/>
          <a:lstStyle/>
          <a:p>
            <a:r>
              <a:rPr lang="en-US" dirty="0"/>
              <a:t>2024</a:t>
            </a:r>
          </a:p>
          <a:p>
            <a:endParaRPr lang="en-US" dirty="0"/>
          </a:p>
        </p:txBody>
      </p:sp>
      <p:sp>
        <p:nvSpPr>
          <p:cNvPr id="11" name="Picture Placeholder 10">
            <a:extLst>
              <a:ext uri="{FF2B5EF4-FFF2-40B4-BE49-F238E27FC236}">
                <a16:creationId xmlns:a16="http://schemas.microsoft.com/office/drawing/2014/main" id="{B8782B1F-FB01-3C65-6FB4-18D54FB0E23A}"/>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D49DEADD-D6A7-793F-4ED5-1807304A10AD}"/>
              </a:ext>
            </a:extLst>
          </p:cNvPr>
          <p:cNvPicPr>
            <a:picLocks noChangeAspect="1"/>
          </p:cNvPicPr>
          <p:nvPr/>
        </p:nvPicPr>
        <p:blipFill>
          <a:blip r:embed="rId3"/>
          <a:stretch>
            <a:fillRect/>
          </a:stretch>
        </p:blipFill>
        <p:spPr>
          <a:xfrm>
            <a:off x="928797" y="1659524"/>
            <a:ext cx="7705970" cy="4568943"/>
          </a:xfrm>
          <a:prstGeom prst="rect">
            <a:avLst/>
          </a:prstGeom>
        </p:spPr>
      </p:pic>
      <p:sp>
        <p:nvSpPr>
          <p:cNvPr id="2" name="Footer Placeholder 3">
            <a:extLst>
              <a:ext uri="{FF2B5EF4-FFF2-40B4-BE49-F238E27FC236}">
                <a16:creationId xmlns:a16="http://schemas.microsoft.com/office/drawing/2014/main" id="{174FE8E8-3ACC-68A0-17C2-EA26A2383C1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59080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p:txBody>
          <a:bodyPr>
            <a:normAutofit/>
          </a:bodyPr>
          <a:lstStyle/>
          <a:p>
            <a:r>
              <a:rPr lang="en-US" dirty="0"/>
              <a:t>Module Outcome</a:t>
            </a:r>
            <a:endParaRPr lang="en-US" dirty="0">
              <a:latin typeface="Arial" panose="020B0604020202020204" pitchFamily="34" charset="0"/>
              <a:cs typeface="Arial" panose="020B0604020202020204" pitchFamily="34" charset="0"/>
            </a:endParaRPr>
          </a:p>
        </p:txBody>
      </p:sp>
      <p:sp>
        <p:nvSpPr>
          <p:cNvPr id="79" name="Text Placeholder 78">
            <a:extLst>
              <a:ext uri="{FF2B5EF4-FFF2-40B4-BE49-F238E27FC236}">
                <a16:creationId xmlns:a16="http://schemas.microsoft.com/office/drawing/2014/main" id="{AEFAB9CB-3077-8FC7-12E1-375B743FDFC0}"/>
              </a:ext>
            </a:extLst>
          </p:cNvPr>
          <p:cNvSpPr>
            <a:spLocks noGrp="1"/>
          </p:cNvSpPr>
          <p:nvPr>
            <p:ph type="body" sz="quarter" idx="14"/>
          </p:nvPr>
        </p:nvSpPr>
        <p:spPr/>
        <p:txBody>
          <a:bodyPr/>
          <a:lstStyle/>
          <a:p>
            <a:r>
              <a:rPr lang="en-US" dirty="0"/>
              <a:t>2024</a:t>
            </a:r>
          </a:p>
        </p:txBody>
      </p:sp>
      <p:sp>
        <p:nvSpPr>
          <p:cNvPr id="82" name="Text Placeholder 12">
            <a:extLst>
              <a:ext uri="{FF2B5EF4-FFF2-40B4-BE49-F238E27FC236}">
                <a16:creationId xmlns:a16="http://schemas.microsoft.com/office/drawing/2014/main" id="{0C29BF8A-6880-7FC9-E412-BBA381AAC727}"/>
              </a:ext>
            </a:extLst>
          </p:cNvPr>
          <p:cNvSpPr txBox="1">
            <a:spLocks/>
          </p:cNvSpPr>
          <p:nvPr/>
        </p:nvSpPr>
        <p:spPr>
          <a:xfrm>
            <a:off x="6964677" y="1655354"/>
            <a:ext cx="3256674" cy="49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React Forms</a:t>
            </a:r>
          </a:p>
        </p:txBody>
      </p:sp>
      <p:sp>
        <p:nvSpPr>
          <p:cNvPr id="83" name="Text Placeholder 7">
            <a:extLst>
              <a:ext uri="{FF2B5EF4-FFF2-40B4-BE49-F238E27FC236}">
                <a16:creationId xmlns:a16="http://schemas.microsoft.com/office/drawing/2014/main" id="{03BC0397-5C83-3BB3-2718-2EAA4CB4E562}"/>
              </a:ext>
            </a:extLst>
          </p:cNvPr>
          <p:cNvSpPr txBox="1">
            <a:spLocks/>
          </p:cNvSpPr>
          <p:nvPr/>
        </p:nvSpPr>
        <p:spPr>
          <a:xfrm>
            <a:off x="1856449" y="2530505"/>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Setup Environment</a:t>
            </a:r>
          </a:p>
        </p:txBody>
      </p:sp>
      <p:sp>
        <p:nvSpPr>
          <p:cNvPr id="84" name="Text Placeholder 7">
            <a:extLst>
              <a:ext uri="{FF2B5EF4-FFF2-40B4-BE49-F238E27FC236}">
                <a16:creationId xmlns:a16="http://schemas.microsoft.com/office/drawing/2014/main" id="{1829E59E-A81A-CBF2-9DCD-E5F17F788C28}"/>
              </a:ext>
            </a:extLst>
          </p:cNvPr>
          <p:cNvSpPr txBox="1">
            <a:spLocks/>
          </p:cNvSpPr>
          <p:nvPr/>
        </p:nvSpPr>
        <p:spPr>
          <a:xfrm>
            <a:off x="1856449" y="3411268"/>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Legacy React</a:t>
            </a:r>
          </a:p>
          <a:p>
            <a:endParaRPr lang="en-US" dirty="0"/>
          </a:p>
        </p:txBody>
      </p:sp>
      <p:sp>
        <p:nvSpPr>
          <p:cNvPr id="85" name="Text Placeholder 7">
            <a:extLst>
              <a:ext uri="{FF2B5EF4-FFF2-40B4-BE49-F238E27FC236}">
                <a16:creationId xmlns:a16="http://schemas.microsoft.com/office/drawing/2014/main" id="{99FBB256-573D-5AAB-64AA-5780BD46DDCA}"/>
              </a:ext>
            </a:extLst>
          </p:cNvPr>
          <p:cNvSpPr txBox="1">
            <a:spLocks/>
          </p:cNvSpPr>
          <p:nvPr/>
        </p:nvSpPr>
        <p:spPr>
          <a:xfrm>
            <a:off x="1856449" y="4276203"/>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React Components</a:t>
            </a:r>
          </a:p>
        </p:txBody>
      </p:sp>
      <p:sp>
        <p:nvSpPr>
          <p:cNvPr id="86" name="Text Placeholder 12">
            <a:extLst>
              <a:ext uri="{FF2B5EF4-FFF2-40B4-BE49-F238E27FC236}">
                <a16:creationId xmlns:a16="http://schemas.microsoft.com/office/drawing/2014/main" id="{B42732E2-4FB6-D9F5-49E4-50D8AB341752}"/>
              </a:ext>
            </a:extLst>
          </p:cNvPr>
          <p:cNvSpPr txBox="1">
            <a:spLocks/>
          </p:cNvSpPr>
          <p:nvPr/>
        </p:nvSpPr>
        <p:spPr>
          <a:xfrm>
            <a:off x="6964677" y="2529593"/>
            <a:ext cx="3256674" cy="49949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Asynchronous React</a:t>
            </a:r>
          </a:p>
        </p:txBody>
      </p:sp>
      <p:sp>
        <p:nvSpPr>
          <p:cNvPr id="87" name="Text Placeholder 12">
            <a:extLst>
              <a:ext uri="{FF2B5EF4-FFF2-40B4-BE49-F238E27FC236}">
                <a16:creationId xmlns:a16="http://schemas.microsoft.com/office/drawing/2014/main" id="{54978489-6959-08E9-DD26-111C38068B36}"/>
              </a:ext>
            </a:extLst>
          </p:cNvPr>
          <p:cNvSpPr txBox="1">
            <a:spLocks/>
          </p:cNvSpPr>
          <p:nvPr/>
        </p:nvSpPr>
        <p:spPr>
          <a:xfrm>
            <a:off x="6964677" y="3403832"/>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React Router</a:t>
            </a:r>
          </a:p>
        </p:txBody>
      </p:sp>
      <p:sp>
        <p:nvSpPr>
          <p:cNvPr id="88" name="Text Placeholder 12">
            <a:extLst>
              <a:ext uri="{FF2B5EF4-FFF2-40B4-BE49-F238E27FC236}">
                <a16:creationId xmlns:a16="http://schemas.microsoft.com/office/drawing/2014/main" id="{86D71F07-7ECB-0E9B-2634-8C42FEE3D973}"/>
              </a:ext>
            </a:extLst>
          </p:cNvPr>
          <p:cNvSpPr txBox="1">
            <a:spLocks/>
          </p:cNvSpPr>
          <p:nvPr/>
        </p:nvSpPr>
        <p:spPr>
          <a:xfrm>
            <a:off x="6964677" y="4281786"/>
            <a:ext cx="3256674" cy="49949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Testing &amp; Deployment</a:t>
            </a:r>
          </a:p>
        </p:txBody>
      </p:sp>
      <p:pic>
        <p:nvPicPr>
          <p:cNvPr id="89" name="Picture Placeholder 102" descr="A yellow bar with dots&#10;&#10;Description automatically generated with medium confidence">
            <a:extLst>
              <a:ext uri="{FF2B5EF4-FFF2-40B4-BE49-F238E27FC236}">
                <a16:creationId xmlns:a16="http://schemas.microsoft.com/office/drawing/2014/main" id="{21B6A555-F6E0-2CB5-75A8-E38B8A874DC3}"/>
              </a:ext>
            </a:extLst>
          </p:cNvPr>
          <p:cNvPicPr>
            <a:picLocks noChangeAspect="1"/>
          </p:cNvPicPr>
          <p:nvPr/>
        </p:nvPicPr>
        <p:blipFill>
          <a:blip r:embed="rId3"/>
          <a:srcRect l="91" r="91"/>
          <a:stretch>
            <a:fillRect/>
          </a:stretch>
        </p:blipFill>
        <p:spPr>
          <a:xfrm>
            <a:off x="1041234" y="2413841"/>
            <a:ext cx="666590" cy="667420"/>
          </a:xfrm>
          <a:prstGeom prst="ellipse">
            <a:avLst/>
          </a:prstGeom>
          <a:ln w="19050">
            <a:solidFill>
              <a:srgbClr val="F89219"/>
            </a:solidFill>
          </a:ln>
        </p:spPr>
      </p:pic>
      <p:pic>
        <p:nvPicPr>
          <p:cNvPr id="90" name="Picture Placeholder 102" descr="A yellow bar with dots&#10;&#10;Description automatically generated with medium confidence">
            <a:extLst>
              <a:ext uri="{FF2B5EF4-FFF2-40B4-BE49-F238E27FC236}">
                <a16:creationId xmlns:a16="http://schemas.microsoft.com/office/drawing/2014/main" id="{D9E4A0EE-7E75-43FF-C6F0-F78984AAA516}"/>
              </a:ext>
            </a:extLst>
          </p:cNvPr>
          <p:cNvPicPr>
            <a:picLocks noChangeAspect="1"/>
          </p:cNvPicPr>
          <p:nvPr/>
        </p:nvPicPr>
        <p:blipFill>
          <a:blip r:embed="rId3"/>
          <a:srcRect l="91" r="91"/>
          <a:stretch>
            <a:fillRect/>
          </a:stretch>
        </p:blipFill>
        <p:spPr>
          <a:xfrm>
            <a:off x="1041234" y="3287096"/>
            <a:ext cx="666590" cy="667420"/>
          </a:xfrm>
          <a:prstGeom prst="ellipse">
            <a:avLst/>
          </a:prstGeom>
          <a:ln w="19050">
            <a:solidFill>
              <a:srgbClr val="F89219"/>
            </a:solidFill>
          </a:ln>
        </p:spPr>
      </p:pic>
      <p:pic>
        <p:nvPicPr>
          <p:cNvPr id="91" name="Picture Placeholder 102" descr="A yellow bar with dots&#10;&#10;Description automatically generated with medium confidence">
            <a:extLst>
              <a:ext uri="{FF2B5EF4-FFF2-40B4-BE49-F238E27FC236}">
                <a16:creationId xmlns:a16="http://schemas.microsoft.com/office/drawing/2014/main" id="{8EEA6793-CC07-4E04-30CC-DF2F9E505C84}"/>
              </a:ext>
            </a:extLst>
          </p:cNvPr>
          <p:cNvPicPr>
            <a:picLocks noChangeAspect="1"/>
          </p:cNvPicPr>
          <p:nvPr/>
        </p:nvPicPr>
        <p:blipFill>
          <a:blip r:embed="rId3"/>
          <a:srcRect l="91" r="91"/>
          <a:stretch>
            <a:fillRect/>
          </a:stretch>
        </p:blipFill>
        <p:spPr>
          <a:xfrm>
            <a:off x="1041234" y="4159393"/>
            <a:ext cx="666590" cy="667420"/>
          </a:xfrm>
          <a:prstGeom prst="ellipse">
            <a:avLst/>
          </a:prstGeom>
          <a:ln w="19050">
            <a:solidFill>
              <a:srgbClr val="F89219"/>
            </a:solidFill>
          </a:ln>
        </p:spPr>
      </p:pic>
      <p:pic>
        <p:nvPicPr>
          <p:cNvPr id="92" name="Picture Placeholder 102" descr="A yellow bar with dots&#10;&#10;Description automatically generated with medium confidence">
            <a:extLst>
              <a:ext uri="{FF2B5EF4-FFF2-40B4-BE49-F238E27FC236}">
                <a16:creationId xmlns:a16="http://schemas.microsoft.com/office/drawing/2014/main" id="{6A638370-1373-B55A-EA71-9FE7E8FF5394}"/>
              </a:ext>
            </a:extLst>
          </p:cNvPr>
          <p:cNvPicPr>
            <a:picLocks noChangeAspect="1"/>
          </p:cNvPicPr>
          <p:nvPr/>
        </p:nvPicPr>
        <p:blipFill>
          <a:blip r:embed="rId3"/>
          <a:srcRect l="91" r="91"/>
          <a:stretch>
            <a:fillRect/>
          </a:stretch>
        </p:blipFill>
        <p:spPr>
          <a:xfrm>
            <a:off x="6141106" y="1541544"/>
            <a:ext cx="666590" cy="667420"/>
          </a:xfrm>
          <a:prstGeom prst="ellipse">
            <a:avLst/>
          </a:prstGeom>
          <a:ln w="19050">
            <a:solidFill>
              <a:srgbClr val="F89219"/>
            </a:solidFill>
          </a:ln>
        </p:spPr>
      </p:pic>
      <p:pic>
        <p:nvPicPr>
          <p:cNvPr id="93" name="Picture Placeholder 102" descr="A yellow bar with dots&#10;&#10;Description automatically generated with medium confidence">
            <a:extLst>
              <a:ext uri="{FF2B5EF4-FFF2-40B4-BE49-F238E27FC236}">
                <a16:creationId xmlns:a16="http://schemas.microsoft.com/office/drawing/2014/main" id="{CE7FA8D7-421D-6FE8-B416-8CDD2A76CBA6}"/>
              </a:ext>
            </a:extLst>
          </p:cNvPr>
          <p:cNvPicPr>
            <a:picLocks noChangeAspect="1"/>
          </p:cNvPicPr>
          <p:nvPr/>
        </p:nvPicPr>
        <p:blipFill>
          <a:blip r:embed="rId3"/>
          <a:srcRect l="91" r="91"/>
          <a:stretch>
            <a:fillRect/>
          </a:stretch>
        </p:blipFill>
        <p:spPr>
          <a:xfrm>
            <a:off x="6141106" y="2413841"/>
            <a:ext cx="666590" cy="667420"/>
          </a:xfrm>
          <a:prstGeom prst="ellipse">
            <a:avLst/>
          </a:prstGeom>
          <a:ln w="19050">
            <a:solidFill>
              <a:srgbClr val="F89219"/>
            </a:solidFill>
          </a:ln>
        </p:spPr>
      </p:pic>
      <p:pic>
        <p:nvPicPr>
          <p:cNvPr id="94" name="Picture Placeholder 102" descr="A yellow bar with dots&#10;&#10;Description automatically generated with medium confidence">
            <a:extLst>
              <a:ext uri="{FF2B5EF4-FFF2-40B4-BE49-F238E27FC236}">
                <a16:creationId xmlns:a16="http://schemas.microsoft.com/office/drawing/2014/main" id="{24804756-1264-8FF9-05A2-B32D23D2D6B9}"/>
              </a:ext>
            </a:extLst>
          </p:cNvPr>
          <p:cNvPicPr>
            <a:picLocks noChangeAspect="1"/>
          </p:cNvPicPr>
          <p:nvPr/>
        </p:nvPicPr>
        <p:blipFill>
          <a:blip r:embed="rId3"/>
          <a:srcRect l="91" r="91"/>
          <a:stretch>
            <a:fillRect/>
          </a:stretch>
        </p:blipFill>
        <p:spPr>
          <a:xfrm>
            <a:off x="6141106" y="3287096"/>
            <a:ext cx="666590" cy="667420"/>
          </a:xfrm>
          <a:prstGeom prst="ellipse">
            <a:avLst/>
          </a:prstGeom>
          <a:ln w="19050">
            <a:solidFill>
              <a:srgbClr val="F89219"/>
            </a:solidFill>
          </a:ln>
        </p:spPr>
      </p:pic>
      <p:pic>
        <p:nvPicPr>
          <p:cNvPr id="95" name="Picture Placeholder 102" descr="A yellow bar with dots&#10;&#10;Description automatically generated with medium confidence">
            <a:extLst>
              <a:ext uri="{FF2B5EF4-FFF2-40B4-BE49-F238E27FC236}">
                <a16:creationId xmlns:a16="http://schemas.microsoft.com/office/drawing/2014/main" id="{0EEA2CE6-1CDC-64BE-5AB3-502AB4F61A9F}"/>
              </a:ext>
            </a:extLst>
          </p:cNvPr>
          <p:cNvPicPr>
            <a:picLocks noChangeAspect="1"/>
          </p:cNvPicPr>
          <p:nvPr/>
        </p:nvPicPr>
        <p:blipFill>
          <a:blip r:embed="rId3"/>
          <a:srcRect l="91" r="91"/>
          <a:stretch>
            <a:fillRect/>
          </a:stretch>
        </p:blipFill>
        <p:spPr>
          <a:xfrm>
            <a:off x="6141106" y="4159393"/>
            <a:ext cx="666590" cy="667420"/>
          </a:xfrm>
          <a:prstGeom prst="ellipse">
            <a:avLst/>
          </a:prstGeom>
          <a:ln w="19050">
            <a:solidFill>
              <a:srgbClr val="F89219"/>
            </a:solidFill>
          </a:ln>
        </p:spPr>
      </p:pic>
      <p:sp>
        <p:nvSpPr>
          <p:cNvPr id="96" name="Text Placeholder 7">
            <a:extLst>
              <a:ext uri="{FF2B5EF4-FFF2-40B4-BE49-F238E27FC236}">
                <a16:creationId xmlns:a16="http://schemas.microsoft.com/office/drawing/2014/main" id="{F718632B-7734-E1D3-8C96-B40C2266C281}"/>
              </a:ext>
            </a:extLst>
          </p:cNvPr>
          <p:cNvSpPr txBox="1">
            <a:spLocks/>
          </p:cNvSpPr>
          <p:nvPr/>
        </p:nvSpPr>
        <p:spPr>
          <a:xfrm>
            <a:off x="1856449" y="1657250"/>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What is React</a:t>
            </a:r>
          </a:p>
        </p:txBody>
      </p:sp>
      <p:pic>
        <p:nvPicPr>
          <p:cNvPr id="97" name="Picture Placeholder 102" descr="A yellow bar with dots&#10;&#10;Description automatically generated with medium confidence">
            <a:extLst>
              <a:ext uri="{FF2B5EF4-FFF2-40B4-BE49-F238E27FC236}">
                <a16:creationId xmlns:a16="http://schemas.microsoft.com/office/drawing/2014/main" id="{F00E9F1A-CEB9-B50B-78D5-2E3C5BED8E05}"/>
              </a:ext>
            </a:extLst>
          </p:cNvPr>
          <p:cNvPicPr>
            <a:picLocks noChangeAspect="1"/>
          </p:cNvPicPr>
          <p:nvPr/>
        </p:nvPicPr>
        <p:blipFill>
          <a:blip r:embed="rId3"/>
          <a:srcRect l="91" r="91"/>
          <a:stretch>
            <a:fillRect/>
          </a:stretch>
        </p:blipFill>
        <p:spPr>
          <a:xfrm>
            <a:off x="1041234" y="1540586"/>
            <a:ext cx="666590" cy="667420"/>
          </a:xfrm>
          <a:prstGeom prst="ellipse">
            <a:avLst/>
          </a:prstGeom>
          <a:ln w="19050">
            <a:solidFill>
              <a:srgbClr val="F89219"/>
            </a:solidFill>
          </a:ln>
        </p:spPr>
      </p:pic>
      <p:sp>
        <p:nvSpPr>
          <p:cNvPr id="98" name="Footer Placeholder 3">
            <a:extLst>
              <a:ext uri="{FF2B5EF4-FFF2-40B4-BE49-F238E27FC236}">
                <a16:creationId xmlns:a16="http://schemas.microsoft.com/office/drawing/2014/main" id="{51C8F902-DC3F-0898-0FC2-84AEC0912BC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99" name="Slide Number Placeholder 4">
            <a:extLst>
              <a:ext uri="{FF2B5EF4-FFF2-40B4-BE49-F238E27FC236}">
                <a16:creationId xmlns:a16="http://schemas.microsoft.com/office/drawing/2014/main" id="{5E13491A-27E9-1249-41B5-939A569D4CEB}"/>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4</a:t>
            </a:fld>
            <a:endParaRPr lang="en-US" dirty="0"/>
          </a:p>
        </p:txBody>
      </p:sp>
      <p:sp>
        <p:nvSpPr>
          <p:cNvPr id="3" name="Text Placeholder 7">
            <a:extLst>
              <a:ext uri="{FF2B5EF4-FFF2-40B4-BE49-F238E27FC236}">
                <a16:creationId xmlns:a16="http://schemas.microsoft.com/office/drawing/2014/main" id="{D48F8041-B2B9-ACF3-D4D2-49787CA4ED84}"/>
              </a:ext>
            </a:extLst>
          </p:cNvPr>
          <p:cNvSpPr txBox="1">
            <a:spLocks/>
          </p:cNvSpPr>
          <p:nvPr/>
        </p:nvSpPr>
        <p:spPr>
          <a:xfrm>
            <a:off x="1856449" y="5148500"/>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State &amp; Structure</a:t>
            </a:r>
          </a:p>
        </p:txBody>
      </p:sp>
      <p:pic>
        <p:nvPicPr>
          <p:cNvPr id="4" name="Picture Placeholder 102" descr="A yellow bar with dots&#10;&#10;Description automatically generated with medium confidence">
            <a:extLst>
              <a:ext uri="{FF2B5EF4-FFF2-40B4-BE49-F238E27FC236}">
                <a16:creationId xmlns:a16="http://schemas.microsoft.com/office/drawing/2014/main" id="{6BB8DE21-2721-CB3D-D527-22CF66ADC15B}"/>
              </a:ext>
            </a:extLst>
          </p:cNvPr>
          <p:cNvPicPr>
            <a:picLocks noChangeAspect="1"/>
          </p:cNvPicPr>
          <p:nvPr/>
        </p:nvPicPr>
        <p:blipFill>
          <a:blip r:embed="rId3"/>
          <a:srcRect l="91" r="91"/>
          <a:stretch>
            <a:fillRect/>
          </a:stretch>
        </p:blipFill>
        <p:spPr>
          <a:xfrm>
            <a:off x="1041234" y="5031690"/>
            <a:ext cx="666590" cy="667420"/>
          </a:xfrm>
          <a:prstGeom prst="ellipse">
            <a:avLst/>
          </a:prstGeom>
          <a:ln w="19050">
            <a:solidFill>
              <a:srgbClr val="F89219"/>
            </a:solidFill>
          </a:ln>
        </p:spPr>
      </p:pic>
    </p:spTree>
    <p:extLst>
      <p:ext uri="{BB962C8B-B14F-4D97-AF65-F5344CB8AC3E}">
        <p14:creationId xmlns:p14="http://schemas.microsoft.com/office/powerpoint/2010/main" val="2339094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Creating a Component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40</a:t>
            </a:fld>
            <a:endParaRPr lang="en-US" dirty="0"/>
          </a:p>
        </p:txBody>
      </p:sp>
      <p:sp>
        <p:nvSpPr>
          <p:cNvPr id="9" name="Text Placeholder 8">
            <a:extLst>
              <a:ext uri="{FF2B5EF4-FFF2-40B4-BE49-F238E27FC236}">
                <a16:creationId xmlns:a16="http://schemas.microsoft.com/office/drawing/2014/main" id="{FBC7C5F6-6137-95E7-F2DB-8624B242F0FB}"/>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5E5712FE-4886-B25E-04DA-AE0C5DD333E0}"/>
              </a:ext>
            </a:extLst>
          </p:cNvPr>
          <p:cNvSpPr>
            <a:spLocks noGrp="1"/>
          </p:cNvSpPr>
          <p:nvPr>
            <p:ph type="pic" sz="quarter" idx="15"/>
          </p:nvPr>
        </p:nvSpPr>
        <p:spPr/>
        <p:txBody>
          <a:bodyPr/>
          <a:lstStyle/>
          <a:p>
            <a:endParaRPr lang="en-US"/>
          </a:p>
        </p:txBody>
      </p:sp>
      <p:pic>
        <p:nvPicPr>
          <p:cNvPr id="5" name="Picture 4">
            <a:extLst>
              <a:ext uri="{FF2B5EF4-FFF2-40B4-BE49-F238E27FC236}">
                <a16:creationId xmlns:a16="http://schemas.microsoft.com/office/drawing/2014/main" id="{BB9F72E4-447D-0A09-BEB9-6B9A519EFC9B}"/>
              </a:ext>
            </a:extLst>
          </p:cNvPr>
          <p:cNvPicPr>
            <a:picLocks noChangeAspect="1"/>
          </p:cNvPicPr>
          <p:nvPr/>
        </p:nvPicPr>
        <p:blipFill>
          <a:blip r:embed="rId3"/>
          <a:stretch>
            <a:fillRect/>
          </a:stretch>
        </p:blipFill>
        <p:spPr>
          <a:xfrm>
            <a:off x="928797" y="1659524"/>
            <a:ext cx="7067148" cy="4568942"/>
          </a:xfrm>
          <a:prstGeom prst="rect">
            <a:avLst/>
          </a:prstGeom>
        </p:spPr>
      </p:pic>
      <p:sp>
        <p:nvSpPr>
          <p:cNvPr id="2" name="Footer Placeholder 3">
            <a:extLst>
              <a:ext uri="{FF2B5EF4-FFF2-40B4-BE49-F238E27FC236}">
                <a16:creationId xmlns:a16="http://schemas.microsoft.com/office/drawing/2014/main" id="{CE32017B-1811-26E6-66BD-9E0D92A069F3}"/>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613795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Creating a Component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41</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8E08F131-42DA-40C2-039B-0FC1095B7331}"/>
              </a:ext>
            </a:extLst>
          </p:cNvPr>
          <p:cNvPicPr>
            <a:picLocks noChangeAspect="1"/>
          </p:cNvPicPr>
          <p:nvPr/>
        </p:nvPicPr>
        <p:blipFill>
          <a:blip r:embed="rId3"/>
          <a:stretch>
            <a:fillRect/>
          </a:stretch>
        </p:blipFill>
        <p:spPr>
          <a:xfrm>
            <a:off x="928796" y="1659524"/>
            <a:ext cx="5797313" cy="4568942"/>
          </a:xfrm>
          <a:prstGeom prst="rect">
            <a:avLst/>
          </a:prstGeom>
        </p:spPr>
      </p:pic>
      <p:sp>
        <p:nvSpPr>
          <p:cNvPr id="2" name="Footer Placeholder 3">
            <a:extLst>
              <a:ext uri="{FF2B5EF4-FFF2-40B4-BE49-F238E27FC236}">
                <a16:creationId xmlns:a16="http://schemas.microsoft.com/office/drawing/2014/main" id="{87020D74-1CC5-3A70-7D24-4E27259D95E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916762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Component Properties Props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42</a:t>
            </a:fld>
            <a:endParaRPr lang="en-US" dirty="0"/>
          </a:p>
        </p:txBody>
      </p:sp>
      <p:sp>
        <p:nvSpPr>
          <p:cNvPr id="2" name="Text Placeholder 1">
            <a:extLst>
              <a:ext uri="{FF2B5EF4-FFF2-40B4-BE49-F238E27FC236}">
                <a16:creationId xmlns:a16="http://schemas.microsoft.com/office/drawing/2014/main" id="{F9B46AB6-C41A-310D-FE23-A0C2EE8A2B63}"/>
              </a:ext>
            </a:extLst>
          </p:cNvPr>
          <p:cNvSpPr>
            <a:spLocks noGrp="1"/>
          </p:cNvSpPr>
          <p:nvPr>
            <p:ph type="body" sz="quarter" idx="14"/>
          </p:nvPr>
        </p:nvSpPr>
        <p:spPr/>
        <p:txBody>
          <a:bodyPr/>
          <a:lstStyle/>
          <a:p>
            <a:r>
              <a:rPr lang="en-US" dirty="0"/>
              <a:t>2024</a:t>
            </a:r>
          </a:p>
          <a:p>
            <a:endParaRPr lang="en-US" dirty="0"/>
          </a:p>
        </p:txBody>
      </p:sp>
      <p:sp>
        <p:nvSpPr>
          <p:cNvPr id="5" name="Picture Placeholder 4">
            <a:extLst>
              <a:ext uri="{FF2B5EF4-FFF2-40B4-BE49-F238E27FC236}">
                <a16:creationId xmlns:a16="http://schemas.microsoft.com/office/drawing/2014/main" id="{F364E30F-F9FE-6C62-C5B5-82AD15970217}"/>
              </a:ext>
            </a:extLst>
          </p:cNvPr>
          <p:cNvSpPr>
            <a:spLocks noGrp="1"/>
          </p:cNvSpPr>
          <p:nvPr>
            <p:ph type="pic" sz="quarter" idx="15"/>
          </p:nvPr>
        </p:nvSpPr>
        <p:spPr/>
        <p:txBody>
          <a:bodyPr/>
          <a:lstStyle/>
          <a:p>
            <a:endParaRPr lang="en-US" dirty="0"/>
          </a:p>
        </p:txBody>
      </p:sp>
      <p:pic>
        <p:nvPicPr>
          <p:cNvPr id="10" name="Picture 9">
            <a:extLst>
              <a:ext uri="{FF2B5EF4-FFF2-40B4-BE49-F238E27FC236}">
                <a16:creationId xmlns:a16="http://schemas.microsoft.com/office/drawing/2014/main" id="{7DBCD658-2EFC-BE5D-1901-267ABCE71343}"/>
              </a:ext>
            </a:extLst>
          </p:cNvPr>
          <p:cNvPicPr>
            <a:picLocks noChangeAspect="1"/>
          </p:cNvPicPr>
          <p:nvPr/>
        </p:nvPicPr>
        <p:blipFill>
          <a:blip r:embed="rId3"/>
          <a:stretch>
            <a:fillRect/>
          </a:stretch>
        </p:blipFill>
        <p:spPr>
          <a:xfrm>
            <a:off x="928799" y="1659525"/>
            <a:ext cx="5081915" cy="3538951"/>
          </a:xfrm>
          <a:prstGeom prst="rect">
            <a:avLst/>
          </a:prstGeom>
        </p:spPr>
      </p:pic>
      <p:pic>
        <p:nvPicPr>
          <p:cNvPr id="12" name="Picture 11">
            <a:extLst>
              <a:ext uri="{FF2B5EF4-FFF2-40B4-BE49-F238E27FC236}">
                <a16:creationId xmlns:a16="http://schemas.microsoft.com/office/drawing/2014/main" id="{EB76A601-F143-4C74-F221-17DB44E14F14}"/>
              </a:ext>
            </a:extLst>
          </p:cNvPr>
          <p:cNvPicPr>
            <a:picLocks noChangeAspect="1"/>
          </p:cNvPicPr>
          <p:nvPr/>
        </p:nvPicPr>
        <p:blipFill>
          <a:blip r:embed="rId4"/>
          <a:stretch>
            <a:fillRect/>
          </a:stretch>
        </p:blipFill>
        <p:spPr>
          <a:xfrm>
            <a:off x="6165926" y="1659523"/>
            <a:ext cx="4980403" cy="3538951"/>
          </a:xfrm>
          <a:prstGeom prst="rect">
            <a:avLst/>
          </a:prstGeom>
        </p:spPr>
      </p:pic>
      <p:sp>
        <p:nvSpPr>
          <p:cNvPr id="6" name="Footer Placeholder 3">
            <a:extLst>
              <a:ext uri="{FF2B5EF4-FFF2-40B4-BE49-F238E27FC236}">
                <a16:creationId xmlns:a16="http://schemas.microsoft.com/office/drawing/2014/main" id="{18A7B740-DA4D-C1BB-ED11-574DE12ABF52}"/>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067342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Working With Lists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43</a:t>
            </a:fld>
            <a:endParaRPr lang="en-US" dirty="0"/>
          </a:p>
        </p:txBody>
      </p:sp>
      <p:sp>
        <p:nvSpPr>
          <p:cNvPr id="2" name="Text Placeholder 1">
            <a:extLst>
              <a:ext uri="{FF2B5EF4-FFF2-40B4-BE49-F238E27FC236}">
                <a16:creationId xmlns:a16="http://schemas.microsoft.com/office/drawing/2014/main" id="{F9B46AB6-C41A-310D-FE23-A0C2EE8A2B63}"/>
              </a:ext>
            </a:extLst>
          </p:cNvPr>
          <p:cNvSpPr>
            <a:spLocks noGrp="1"/>
          </p:cNvSpPr>
          <p:nvPr>
            <p:ph type="body" sz="quarter" idx="14"/>
          </p:nvPr>
        </p:nvSpPr>
        <p:spPr/>
        <p:txBody>
          <a:bodyPr/>
          <a:lstStyle/>
          <a:p>
            <a:r>
              <a:rPr lang="en-US" dirty="0"/>
              <a:t>2024</a:t>
            </a:r>
          </a:p>
          <a:p>
            <a:endParaRPr lang="en-US" dirty="0"/>
          </a:p>
        </p:txBody>
      </p:sp>
      <p:sp>
        <p:nvSpPr>
          <p:cNvPr id="5" name="Picture Placeholder 4">
            <a:extLst>
              <a:ext uri="{FF2B5EF4-FFF2-40B4-BE49-F238E27FC236}">
                <a16:creationId xmlns:a16="http://schemas.microsoft.com/office/drawing/2014/main" id="{F364E30F-F9FE-6C62-C5B5-82AD15970217}"/>
              </a:ext>
            </a:extLst>
          </p:cNvPr>
          <p:cNvSpPr>
            <a:spLocks noGrp="1"/>
          </p:cNvSpPr>
          <p:nvPr>
            <p:ph type="pic" sz="quarter" idx="15"/>
          </p:nvPr>
        </p:nvSpPr>
        <p:spPr/>
        <p:txBody>
          <a:bodyPr/>
          <a:lstStyle/>
          <a:p>
            <a:endParaRPr lang="en-US" dirty="0"/>
          </a:p>
        </p:txBody>
      </p:sp>
      <p:pic>
        <p:nvPicPr>
          <p:cNvPr id="8" name="Picture 7">
            <a:extLst>
              <a:ext uri="{FF2B5EF4-FFF2-40B4-BE49-F238E27FC236}">
                <a16:creationId xmlns:a16="http://schemas.microsoft.com/office/drawing/2014/main" id="{CD624896-BC67-08CE-C278-D72FAA4D19AC}"/>
              </a:ext>
            </a:extLst>
          </p:cNvPr>
          <p:cNvPicPr>
            <a:picLocks noChangeAspect="1"/>
          </p:cNvPicPr>
          <p:nvPr/>
        </p:nvPicPr>
        <p:blipFill>
          <a:blip r:embed="rId3"/>
          <a:stretch>
            <a:fillRect/>
          </a:stretch>
        </p:blipFill>
        <p:spPr>
          <a:xfrm>
            <a:off x="928799" y="1659524"/>
            <a:ext cx="5549209" cy="4568943"/>
          </a:xfrm>
          <a:prstGeom prst="rect">
            <a:avLst/>
          </a:prstGeom>
        </p:spPr>
      </p:pic>
      <p:pic>
        <p:nvPicPr>
          <p:cNvPr id="15" name="Picture 14">
            <a:extLst>
              <a:ext uri="{FF2B5EF4-FFF2-40B4-BE49-F238E27FC236}">
                <a16:creationId xmlns:a16="http://schemas.microsoft.com/office/drawing/2014/main" id="{D4FA39C3-778F-7EAD-1108-2AB76A536C59}"/>
              </a:ext>
            </a:extLst>
          </p:cNvPr>
          <p:cNvPicPr>
            <a:picLocks noChangeAspect="1"/>
          </p:cNvPicPr>
          <p:nvPr/>
        </p:nvPicPr>
        <p:blipFill>
          <a:blip r:embed="rId4"/>
          <a:stretch>
            <a:fillRect/>
          </a:stretch>
        </p:blipFill>
        <p:spPr>
          <a:xfrm>
            <a:off x="6562599" y="1659524"/>
            <a:ext cx="5022350" cy="4568943"/>
          </a:xfrm>
          <a:prstGeom prst="rect">
            <a:avLst/>
          </a:prstGeom>
        </p:spPr>
      </p:pic>
      <p:sp>
        <p:nvSpPr>
          <p:cNvPr id="6" name="Footer Placeholder 3">
            <a:extLst>
              <a:ext uri="{FF2B5EF4-FFF2-40B4-BE49-F238E27FC236}">
                <a16:creationId xmlns:a16="http://schemas.microsoft.com/office/drawing/2014/main" id="{1234F7FC-3D6B-2700-B053-2B90A0D0495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798780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Adding Keys To List Items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44</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6244C488-CE72-5593-C350-E74F261B74DD}"/>
              </a:ext>
            </a:extLst>
          </p:cNvPr>
          <p:cNvPicPr>
            <a:picLocks noChangeAspect="1"/>
          </p:cNvPicPr>
          <p:nvPr/>
        </p:nvPicPr>
        <p:blipFill>
          <a:blip r:embed="rId3"/>
          <a:stretch>
            <a:fillRect/>
          </a:stretch>
        </p:blipFill>
        <p:spPr>
          <a:xfrm>
            <a:off x="928799" y="1659524"/>
            <a:ext cx="7950680" cy="4568943"/>
          </a:xfrm>
          <a:prstGeom prst="rect">
            <a:avLst/>
          </a:prstGeom>
        </p:spPr>
      </p:pic>
      <p:sp>
        <p:nvSpPr>
          <p:cNvPr id="2" name="Footer Placeholder 3">
            <a:extLst>
              <a:ext uri="{FF2B5EF4-FFF2-40B4-BE49-F238E27FC236}">
                <a16:creationId xmlns:a16="http://schemas.microsoft.com/office/drawing/2014/main" id="{ECC8966D-DBE1-2B4E-845A-2AC38D9AD3CD}"/>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055840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List Items Using Objects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45</a:t>
            </a:fld>
            <a:endParaRPr lang="en-US" dirty="0"/>
          </a:p>
        </p:txBody>
      </p:sp>
      <p:sp>
        <p:nvSpPr>
          <p:cNvPr id="2" name="Text Placeholder 1">
            <a:extLst>
              <a:ext uri="{FF2B5EF4-FFF2-40B4-BE49-F238E27FC236}">
                <a16:creationId xmlns:a16="http://schemas.microsoft.com/office/drawing/2014/main" id="{F9B46AB6-C41A-310D-FE23-A0C2EE8A2B63}"/>
              </a:ext>
            </a:extLst>
          </p:cNvPr>
          <p:cNvSpPr>
            <a:spLocks noGrp="1"/>
          </p:cNvSpPr>
          <p:nvPr>
            <p:ph type="body" sz="quarter" idx="14"/>
          </p:nvPr>
        </p:nvSpPr>
        <p:spPr/>
        <p:txBody>
          <a:bodyPr/>
          <a:lstStyle/>
          <a:p>
            <a:r>
              <a:rPr lang="en-US" dirty="0"/>
              <a:t>2024</a:t>
            </a:r>
          </a:p>
          <a:p>
            <a:endParaRPr lang="en-US" dirty="0"/>
          </a:p>
        </p:txBody>
      </p:sp>
      <p:sp>
        <p:nvSpPr>
          <p:cNvPr id="5" name="Picture Placeholder 4">
            <a:extLst>
              <a:ext uri="{FF2B5EF4-FFF2-40B4-BE49-F238E27FC236}">
                <a16:creationId xmlns:a16="http://schemas.microsoft.com/office/drawing/2014/main" id="{F364E30F-F9FE-6C62-C5B5-82AD15970217}"/>
              </a:ext>
            </a:extLst>
          </p:cNvPr>
          <p:cNvSpPr>
            <a:spLocks noGrp="1"/>
          </p:cNvSpPr>
          <p:nvPr>
            <p:ph type="pic" sz="quarter" idx="15"/>
          </p:nvPr>
        </p:nvSpPr>
        <p:spPr/>
        <p:txBody>
          <a:bodyPr/>
          <a:lstStyle/>
          <a:p>
            <a:endParaRPr lang="en-US" dirty="0"/>
          </a:p>
        </p:txBody>
      </p:sp>
      <p:pic>
        <p:nvPicPr>
          <p:cNvPr id="7" name="Picture 6">
            <a:extLst>
              <a:ext uri="{FF2B5EF4-FFF2-40B4-BE49-F238E27FC236}">
                <a16:creationId xmlns:a16="http://schemas.microsoft.com/office/drawing/2014/main" id="{004B1FBD-2773-96B8-C154-4377373B2D05}"/>
              </a:ext>
            </a:extLst>
          </p:cNvPr>
          <p:cNvPicPr>
            <a:picLocks noChangeAspect="1"/>
          </p:cNvPicPr>
          <p:nvPr/>
        </p:nvPicPr>
        <p:blipFill>
          <a:blip r:embed="rId3"/>
          <a:stretch>
            <a:fillRect/>
          </a:stretch>
        </p:blipFill>
        <p:spPr>
          <a:xfrm>
            <a:off x="928799" y="1658025"/>
            <a:ext cx="5181671" cy="4576563"/>
          </a:xfrm>
          <a:prstGeom prst="rect">
            <a:avLst/>
          </a:prstGeom>
        </p:spPr>
      </p:pic>
      <p:pic>
        <p:nvPicPr>
          <p:cNvPr id="12" name="Picture 11">
            <a:extLst>
              <a:ext uri="{FF2B5EF4-FFF2-40B4-BE49-F238E27FC236}">
                <a16:creationId xmlns:a16="http://schemas.microsoft.com/office/drawing/2014/main" id="{6B4C13D5-9033-5710-CA26-BD03F661650C}"/>
              </a:ext>
            </a:extLst>
          </p:cNvPr>
          <p:cNvPicPr>
            <a:picLocks noChangeAspect="1"/>
          </p:cNvPicPr>
          <p:nvPr/>
        </p:nvPicPr>
        <p:blipFill>
          <a:blip r:embed="rId4"/>
          <a:stretch>
            <a:fillRect/>
          </a:stretch>
        </p:blipFill>
        <p:spPr>
          <a:xfrm>
            <a:off x="6196943" y="1652633"/>
            <a:ext cx="5396008" cy="4581955"/>
          </a:xfrm>
          <a:prstGeom prst="rect">
            <a:avLst/>
          </a:prstGeom>
        </p:spPr>
      </p:pic>
      <p:sp>
        <p:nvSpPr>
          <p:cNvPr id="6" name="Footer Placeholder 3">
            <a:extLst>
              <a:ext uri="{FF2B5EF4-FFF2-40B4-BE49-F238E27FC236}">
                <a16:creationId xmlns:a16="http://schemas.microsoft.com/office/drawing/2014/main" id="{0CD236E9-ABD9-A4F8-609D-BA1B31598C1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86810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Displaying Images With React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46</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a:p>
        </p:txBody>
      </p:sp>
      <p:pic>
        <p:nvPicPr>
          <p:cNvPr id="5" name="Picture 4">
            <a:extLst>
              <a:ext uri="{FF2B5EF4-FFF2-40B4-BE49-F238E27FC236}">
                <a16:creationId xmlns:a16="http://schemas.microsoft.com/office/drawing/2014/main" id="{8AC7013C-18C9-46AA-5882-7625265A7664}"/>
              </a:ext>
            </a:extLst>
          </p:cNvPr>
          <p:cNvPicPr>
            <a:picLocks noChangeAspect="1"/>
          </p:cNvPicPr>
          <p:nvPr/>
        </p:nvPicPr>
        <p:blipFill>
          <a:blip r:embed="rId3"/>
          <a:stretch>
            <a:fillRect/>
          </a:stretch>
        </p:blipFill>
        <p:spPr>
          <a:xfrm>
            <a:off x="928799" y="1659523"/>
            <a:ext cx="9800720" cy="4581953"/>
          </a:xfrm>
          <a:prstGeom prst="rect">
            <a:avLst/>
          </a:prstGeom>
        </p:spPr>
      </p:pic>
      <p:sp>
        <p:nvSpPr>
          <p:cNvPr id="2" name="Footer Placeholder 3">
            <a:extLst>
              <a:ext uri="{FF2B5EF4-FFF2-40B4-BE49-F238E27FC236}">
                <a16:creationId xmlns:a16="http://schemas.microsoft.com/office/drawing/2014/main" id="{F7FA7599-1EB1-4168-7554-B1BE859CB03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464423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Using fragments - Replacing div tag</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47</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a:p>
        </p:txBody>
      </p:sp>
      <p:pic>
        <p:nvPicPr>
          <p:cNvPr id="6" name="Picture 5">
            <a:extLst>
              <a:ext uri="{FF2B5EF4-FFF2-40B4-BE49-F238E27FC236}">
                <a16:creationId xmlns:a16="http://schemas.microsoft.com/office/drawing/2014/main" id="{0FBB9670-5C71-10CD-5D72-D0CC4E5158F2}"/>
              </a:ext>
            </a:extLst>
          </p:cNvPr>
          <p:cNvPicPr>
            <a:picLocks noChangeAspect="1"/>
          </p:cNvPicPr>
          <p:nvPr/>
        </p:nvPicPr>
        <p:blipFill>
          <a:blip r:embed="rId3"/>
          <a:stretch>
            <a:fillRect/>
          </a:stretch>
        </p:blipFill>
        <p:spPr>
          <a:xfrm>
            <a:off x="928799" y="1659525"/>
            <a:ext cx="7795751" cy="4571890"/>
          </a:xfrm>
          <a:prstGeom prst="rect">
            <a:avLst/>
          </a:prstGeom>
        </p:spPr>
      </p:pic>
      <p:sp>
        <p:nvSpPr>
          <p:cNvPr id="2" name="Footer Placeholder 3">
            <a:extLst>
              <a:ext uri="{FF2B5EF4-FFF2-40B4-BE49-F238E27FC236}">
                <a16:creationId xmlns:a16="http://schemas.microsoft.com/office/drawing/2014/main" id="{26355C13-5988-C844-1853-398B7EA0D806}"/>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283243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Using fragments - Replacing div tag</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48</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114FA8C6-1ADC-1DB7-4203-06A1A44EF5B2}"/>
              </a:ext>
            </a:extLst>
          </p:cNvPr>
          <p:cNvPicPr>
            <a:picLocks noChangeAspect="1"/>
          </p:cNvPicPr>
          <p:nvPr/>
        </p:nvPicPr>
        <p:blipFill>
          <a:blip r:embed="rId3"/>
          <a:stretch>
            <a:fillRect/>
          </a:stretch>
        </p:blipFill>
        <p:spPr>
          <a:xfrm>
            <a:off x="928799" y="1659525"/>
            <a:ext cx="8651429" cy="4566478"/>
          </a:xfrm>
          <a:prstGeom prst="rect">
            <a:avLst/>
          </a:prstGeom>
        </p:spPr>
      </p:pic>
      <p:sp>
        <p:nvSpPr>
          <p:cNvPr id="2" name="Footer Placeholder 3">
            <a:extLst>
              <a:ext uri="{FF2B5EF4-FFF2-40B4-BE49-F238E27FC236}">
                <a16:creationId xmlns:a16="http://schemas.microsoft.com/office/drawing/2014/main" id="{714DB9D2-F3E7-9F45-640A-7E39CBDC2B0D}"/>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54706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normAutofit fontScale="90000"/>
          </a:bodyPr>
          <a:lstStyle/>
          <a:p>
            <a:r>
              <a:rPr lang="en-US" dirty="0"/>
              <a:t>React State in the Component Tree</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49</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8" name="Picture 7" descr="A yellow gear with black background&#10;&#10;Description automatically generated">
            <a:extLst>
              <a:ext uri="{FF2B5EF4-FFF2-40B4-BE49-F238E27FC236}">
                <a16:creationId xmlns:a16="http://schemas.microsoft.com/office/drawing/2014/main" id="{BAC0E72D-0E5E-C961-8FC2-158985A80922}"/>
              </a:ext>
            </a:extLst>
          </p:cNvPr>
          <p:cNvPicPr>
            <a:picLocks noChangeAspect="1"/>
          </p:cNvPicPr>
          <p:nvPr/>
        </p:nvPicPr>
        <p:blipFill>
          <a:blip r:embed="rId2"/>
          <a:stretch>
            <a:fillRect/>
          </a:stretch>
        </p:blipFill>
        <p:spPr>
          <a:xfrm>
            <a:off x="7245414" y="1357222"/>
            <a:ext cx="4143555" cy="4143555"/>
          </a:xfrm>
          <a:prstGeom prst="rect">
            <a:avLst/>
          </a:prstGeom>
        </p:spPr>
      </p:pic>
    </p:spTree>
    <p:extLst>
      <p:ext uri="{BB962C8B-B14F-4D97-AF65-F5344CB8AC3E}">
        <p14:creationId xmlns:p14="http://schemas.microsoft.com/office/powerpoint/2010/main" val="270646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title"/>
          </p:nvPr>
        </p:nvSpPr>
        <p:spPr>
          <a:xfrm>
            <a:off x="928799" y="607100"/>
            <a:ext cx="9437171" cy="697044"/>
          </a:xfrm>
        </p:spPr>
        <p:txBody>
          <a:bodyPr>
            <a:normAutofit/>
          </a:bodyPr>
          <a:lstStyle/>
          <a:p>
            <a:r>
              <a:rPr lang="en-US" dirty="0"/>
              <a:t>Learning Objectives</a:t>
            </a:r>
            <a:endParaRPr lang="en-US" dirty="0">
              <a:latin typeface="Arial" panose="020B0604020202020204" pitchFamily="34" charset="0"/>
              <a:cs typeface="Arial" panose="020B0604020202020204" pitchFamily="34" charset="0"/>
            </a:endParaRPr>
          </a:p>
        </p:txBody>
      </p:sp>
      <p:sp>
        <p:nvSpPr>
          <p:cNvPr id="79" name="Text Placeholder 78">
            <a:extLst>
              <a:ext uri="{FF2B5EF4-FFF2-40B4-BE49-F238E27FC236}">
                <a16:creationId xmlns:a16="http://schemas.microsoft.com/office/drawing/2014/main" id="{AEFAB9CB-3077-8FC7-12E1-375B743FDFC0}"/>
              </a:ext>
            </a:extLst>
          </p:cNvPr>
          <p:cNvSpPr>
            <a:spLocks noGrp="1"/>
          </p:cNvSpPr>
          <p:nvPr>
            <p:ph type="body" sz="quarter" idx="14"/>
          </p:nvPr>
        </p:nvSpPr>
        <p:spPr/>
        <p:txBody>
          <a:bodyPr/>
          <a:lstStyle/>
          <a:p>
            <a:r>
              <a:rPr lang="en-US" dirty="0"/>
              <a:t>2024</a:t>
            </a:r>
          </a:p>
        </p:txBody>
      </p:sp>
      <p:sp>
        <p:nvSpPr>
          <p:cNvPr id="98" name="Footer Placeholder 3">
            <a:extLst>
              <a:ext uri="{FF2B5EF4-FFF2-40B4-BE49-F238E27FC236}">
                <a16:creationId xmlns:a16="http://schemas.microsoft.com/office/drawing/2014/main" id="{51C8F902-DC3F-0898-0FC2-84AEC0912BC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99" name="Slide Number Placeholder 4">
            <a:extLst>
              <a:ext uri="{FF2B5EF4-FFF2-40B4-BE49-F238E27FC236}">
                <a16:creationId xmlns:a16="http://schemas.microsoft.com/office/drawing/2014/main" id="{5E13491A-27E9-1249-41B5-939A569D4CEB}"/>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a:t>
            </a:fld>
            <a:endParaRPr lang="en-US" dirty="0"/>
          </a:p>
        </p:txBody>
      </p:sp>
      <p:sp>
        <p:nvSpPr>
          <p:cNvPr id="3" name="Text Placeholder 24">
            <a:extLst>
              <a:ext uri="{FF2B5EF4-FFF2-40B4-BE49-F238E27FC236}">
                <a16:creationId xmlns:a16="http://schemas.microsoft.com/office/drawing/2014/main" id="{C10DDD41-AC1E-3C2C-3EA6-20CDFB46E9BA}"/>
              </a:ext>
            </a:extLst>
          </p:cNvPr>
          <p:cNvSpPr txBox="1">
            <a:spLocks/>
          </p:cNvSpPr>
          <p:nvPr/>
        </p:nvSpPr>
        <p:spPr>
          <a:xfrm>
            <a:off x="928800" y="1403743"/>
            <a:ext cx="9180117" cy="49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By the end of this module, you will be able to:</a:t>
            </a:r>
            <a:endParaRPr lang="en-US" dirty="0"/>
          </a:p>
        </p:txBody>
      </p:sp>
      <p:sp>
        <p:nvSpPr>
          <p:cNvPr id="4" name="Text Placeholder 7">
            <a:extLst>
              <a:ext uri="{FF2B5EF4-FFF2-40B4-BE49-F238E27FC236}">
                <a16:creationId xmlns:a16="http://schemas.microsoft.com/office/drawing/2014/main" id="{F600955F-7C80-DC69-71F2-C82BEF0858FC}"/>
              </a:ext>
            </a:extLst>
          </p:cNvPr>
          <p:cNvSpPr txBox="1">
            <a:spLocks/>
          </p:cNvSpPr>
          <p:nvPr/>
        </p:nvSpPr>
        <p:spPr>
          <a:xfrm>
            <a:off x="1856448" y="2187605"/>
            <a:ext cx="9188472"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solidFill>
                  <a:srgbClr val="1C3140"/>
                </a:solidFill>
              </a:rPr>
              <a:t>Explain the fundamentals of React and JSX.</a:t>
            </a:r>
          </a:p>
        </p:txBody>
      </p:sp>
      <p:sp>
        <p:nvSpPr>
          <p:cNvPr id="5" name="Text Placeholder 7">
            <a:extLst>
              <a:ext uri="{FF2B5EF4-FFF2-40B4-BE49-F238E27FC236}">
                <a16:creationId xmlns:a16="http://schemas.microsoft.com/office/drawing/2014/main" id="{220B3FCB-4458-569A-9C83-4083E5E5641A}"/>
              </a:ext>
            </a:extLst>
          </p:cNvPr>
          <p:cNvSpPr txBox="1">
            <a:spLocks/>
          </p:cNvSpPr>
          <p:nvPr/>
        </p:nvSpPr>
        <p:spPr>
          <a:xfrm>
            <a:off x="1856449" y="3068368"/>
            <a:ext cx="9188472"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solidFill>
                  <a:srgbClr val="1C3140"/>
                </a:solidFill>
              </a:rPr>
              <a:t>Create and manage React components and their lifecycle.</a:t>
            </a:r>
          </a:p>
        </p:txBody>
      </p:sp>
      <p:sp>
        <p:nvSpPr>
          <p:cNvPr id="6" name="Text Placeholder 7">
            <a:extLst>
              <a:ext uri="{FF2B5EF4-FFF2-40B4-BE49-F238E27FC236}">
                <a16:creationId xmlns:a16="http://schemas.microsoft.com/office/drawing/2014/main" id="{95CC7BC4-7925-8D54-6ABC-4BBDD0CADACA}"/>
              </a:ext>
            </a:extLst>
          </p:cNvPr>
          <p:cNvSpPr txBox="1">
            <a:spLocks/>
          </p:cNvSpPr>
          <p:nvPr/>
        </p:nvSpPr>
        <p:spPr>
          <a:xfrm>
            <a:off x="1856448" y="3933303"/>
            <a:ext cx="9188473"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C5452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solidFill>
                  <a:srgbClr val="1C3140"/>
                </a:solidFill>
              </a:rPr>
              <a:t>Handle</a:t>
            </a:r>
            <a:r>
              <a:rPr lang="en-US" dirty="0"/>
              <a:t> </a:t>
            </a:r>
            <a:r>
              <a:rPr lang="en-US" sz="2400" dirty="0">
                <a:solidFill>
                  <a:srgbClr val="1C3140"/>
                </a:solidFill>
              </a:rPr>
              <a:t>events, forms, and user inputs in React.</a:t>
            </a:r>
          </a:p>
        </p:txBody>
      </p:sp>
      <p:sp>
        <p:nvSpPr>
          <p:cNvPr id="7" name="Text Placeholder 12">
            <a:extLst>
              <a:ext uri="{FF2B5EF4-FFF2-40B4-BE49-F238E27FC236}">
                <a16:creationId xmlns:a16="http://schemas.microsoft.com/office/drawing/2014/main" id="{B990FE66-6D3E-1B0F-F495-8C8D7DFBC86D}"/>
              </a:ext>
            </a:extLst>
          </p:cNvPr>
          <p:cNvSpPr txBox="1">
            <a:spLocks/>
          </p:cNvSpPr>
          <p:nvPr/>
        </p:nvSpPr>
        <p:spPr>
          <a:xfrm>
            <a:off x="1864804" y="4798238"/>
            <a:ext cx="9180117" cy="4994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rgbClr val="1C31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Effectively manage state and props within React applications.</a:t>
            </a:r>
          </a:p>
        </p:txBody>
      </p:sp>
      <p:pic>
        <p:nvPicPr>
          <p:cNvPr id="8" name="Picture Placeholder 102" descr="A yellow bar with dots&#10;&#10;Description automatically generated with medium confidence">
            <a:extLst>
              <a:ext uri="{FF2B5EF4-FFF2-40B4-BE49-F238E27FC236}">
                <a16:creationId xmlns:a16="http://schemas.microsoft.com/office/drawing/2014/main" id="{C31E5E27-D8FC-1573-6D0E-44855CFE107A}"/>
              </a:ext>
            </a:extLst>
          </p:cNvPr>
          <p:cNvPicPr>
            <a:picLocks noChangeAspect="1"/>
          </p:cNvPicPr>
          <p:nvPr/>
        </p:nvPicPr>
        <p:blipFill>
          <a:blip r:embed="rId3"/>
          <a:srcRect l="91" r="91"/>
          <a:stretch>
            <a:fillRect/>
          </a:stretch>
        </p:blipFill>
        <p:spPr>
          <a:xfrm>
            <a:off x="1041234" y="2070941"/>
            <a:ext cx="666590" cy="667420"/>
          </a:xfrm>
          <a:prstGeom prst="ellipse">
            <a:avLst/>
          </a:prstGeom>
          <a:ln w="19050">
            <a:solidFill>
              <a:srgbClr val="F89219"/>
            </a:solidFill>
          </a:ln>
        </p:spPr>
      </p:pic>
      <p:pic>
        <p:nvPicPr>
          <p:cNvPr id="9" name="Picture Placeholder 102" descr="A yellow bar with dots&#10;&#10;Description automatically generated with medium confidence">
            <a:extLst>
              <a:ext uri="{FF2B5EF4-FFF2-40B4-BE49-F238E27FC236}">
                <a16:creationId xmlns:a16="http://schemas.microsoft.com/office/drawing/2014/main" id="{70BBCC9B-0778-34A3-A76A-B809D6C90421}"/>
              </a:ext>
            </a:extLst>
          </p:cNvPr>
          <p:cNvPicPr>
            <a:picLocks noChangeAspect="1"/>
          </p:cNvPicPr>
          <p:nvPr/>
        </p:nvPicPr>
        <p:blipFill>
          <a:blip r:embed="rId3"/>
          <a:srcRect l="91" r="91"/>
          <a:stretch>
            <a:fillRect/>
          </a:stretch>
        </p:blipFill>
        <p:spPr>
          <a:xfrm>
            <a:off x="1041234" y="2944196"/>
            <a:ext cx="666590" cy="667420"/>
          </a:xfrm>
          <a:prstGeom prst="ellipse">
            <a:avLst/>
          </a:prstGeom>
          <a:ln w="19050">
            <a:solidFill>
              <a:srgbClr val="F89219"/>
            </a:solidFill>
          </a:ln>
        </p:spPr>
      </p:pic>
      <p:pic>
        <p:nvPicPr>
          <p:cNvPr id="10" name="Picture Placeholder 102" descr="A yellow bar with dots&#10;&#10;Description automatically generated with medium confidence">
            <a:extLst>
              <a:ext uri="{FF2B5EF4-FFF2-40B4-BE49-F238E27FC236}">
                <a16:creationId xmlns:a16="http://schemas.microsoft.com/office/drawing/2014/main" id="{AB4601C7-A932-A8A0-F2AD-51D0BC753778}"/>
              </a:ext>
            </a:extLst>
          </p:cNvPr>
          <p:cNvPicPr>
            <a:picLocks noChangeAspect="1"/>
          </p:cNvPicPr>
          <p:nvPr/>
        </p:nvPicPr>
        <p:blipFill>
          <a:blip r:embed="rId3"/>
          <a:srcRect l="91" r="91"/>
          <a:stretch>
            <a:fillRect/>
          </a:stretch>
        </p:blipFill>
        <p:spPr>
          <a:xfrm>
            <a:off x="1041234" y="3816493"/>
            <a:ext cx="666590" cy="667420"/>
          </a:xfrm>
          <a:prstGeom prst="ellipse">
            <a:avLst/>
          </a:prstGeom>
          <a:ln w="19050">
            <a:solidFill>
              <a:srgbClr val="F89219"/>
            </a:solidFill>
          </a:ln>
        </p:spPr>
      </p:pic>
      <p:pic>
        <p:nvPicPr>
          <p:cNvPr id="11" name="Picture Placeholder 102" descr="A yellow bar with dots&#10;&#10;Description automatically generated with medium confidence">
            <a:extLst>
              <a:ext uri="{FF2B5EF4-FFF2-40B4-BE49-F238E27FC236}">
                <a16:creationId xmlns:a16="http://schemas.microsoft.com/office/drawing/2014/main" id="{26807EE1-0FBE-4155-5012-55C9FD485DD9}"/>
              </a:ext>
            </a:extLst>
          </p:cNvPr>
          <p:cNvPicPr>
            <a:picLocks noChangeAspect="1"/>
          </p:cNvPicPr>
          <p:nvPr/>
        </p:nvPicPr>
        <p:blipFill>
          <a:blip r:embed="rId3"/>
          <a:srcRect l="91" r="91"/>
          <a:stretch>
            <a:fillRect/>
          </a:stretch>
        </p:blipFill>
        <p:spPr>
          <a:xfrm>
            <a:off x="1041234" y="4682486"/>
            <a:ext cx="666590" cy="667420"/>
          </a:xfrm>
          <a:prstGeom prst="ellipse">
            <a:avLst/>
          </a:prstGeom>
          <a:ln w="19050">
            <a:solidFill>
              <a:srgbClr val="F89219"/>
            </a:solidFill>
          </a:ln>
        </p:spPr>
      </p:pic>
    </p:spTree>
    <p:extLst>
      <p:ext uri="{BB962C8B-B14F-4D97-AF65-F5344CB8AC3E}">
        <p14:creationId xmlns:p14="http://schemas.microsoft.com/office/powerpoint/2010/main" val="3569315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Create React App</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50</a:t>
            </a:fld>
            <a:endParaRPr lang="en-US" dirty="0"/>
          </a:p>
        </p:txBody>
      </p:sp>
      <p:sp>
        <p:nvSpPr>
          <p:cNvPr id="6" name="Subtitle 5">
            <a:extLst>
              <a:ext uri="{FF2B5EF4-FFF2-40B4-BE49-F238E27FC236}">
                <a16:creationId xmlns:a16="http://schemas.microsoft.com/office/drawing/2014/main" id="{31F02710-8210-93F1-3857-9D4F065FED63}"/>
              </a:ext>
            </a:extLst>
          </p:cNvPr>
          <p:cNvSpPr>
            <a:spLocks noGrp="1"/>
          </p:cNvSpPr>
          <p:nvPr>
            <p:ph type="subTitle" idx="13"/>
          </p:nvPr>
        </p:nvSpPr>
        <p:spPr/>
        <p:txBody>
          <a:bodyPr>
            <a:normAutofit/>
          </a:bodyPr>
          <a:lstStyle/>
          <a:p>
            <a:r>
              <a:rPr lang="en-US" dirty="0"/>
              <a:t>Check node and npm version</a:t>
            </a:r>
            <a:endParaRPr lang="en-US"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8" name="Picture 7">
            <a:extLst>
              <a:ext uri="{FF2B5EF4-FFF2-40B4-BE49-F238E27FC236}">
                <a16:creationId xmlns:a16="http://schemas.microsoft.com/office/drawing/2014/main" id="{01AE201E-3F27-BBBF-5631-BF279F721B52}"/>
              </a:ext>
            </a:extLst>
          </p:cNvPr>
          <p:cNvPicPr>
            <a:picLocks noChangeAspect="1"/>
          </p:cNvPicPr>
          <p:nvPr/>
        </p:nvPicPr>
        <p:blipFill>
          <a:blip r:embed="rId2"/>
          <a:stretch>
            <a:fillRect/>
          </a:stretch>
        </p:blipFill>
        <p:spPr>
          <a:xfrm>
            <a:off x="929640" y="2203444"/>
            <a:ext cx="1905839" cy="2051046"/>
          </a:xfrm>
          <a:prstGeom prst="rect">
            <a:avLst/>
          </a:prstGeom>
        </p:spPr>
      </p:pic>
      <p:pic>
        <p:nvPicPr>
          <p:cNvPr id="10" name="Picture 9">
            <a:extLst>
              <a:ext uri="{FF2B5EF4-FFF2-40B4-BE49-F238E27FC236}">
                <a16:creationId xmlns:a16="http://schemas.microsoft.com/office/drawing/2014/main" id="{38B38863-FCEF-DA98-200C-69FA66F1B5BB}"/>
              </a:ext>
            </a:extLst>
          </p:cNvPr>
          <p:cNvPicPr>
            <a:picLocks noChangeAspect="1"/>
          </p:cNvPicPr>
          <p:nvPr/>
        </p:nvPicPr>
        <p:blipFill>
          <a:blip r:embed="rId3"/>
          <a:stretch>
            <a:fillRect/>
          </a:stretch>
        </p:blipFill>
        <p:spPr>
          <a:xfrm>
            <a:off x="929640" y="5188890"/>
            <a:ext cx="3743325" cy="266700"/>
          </a:xfrm>
          <a:prstGeom prst="rect">
            <a:avLst/>
          </a:prstGeom>
        </p:spPr>
      </p:pic>
      <p:sp>
        <p:nvSpPr>
          <p:cNvPr id="11" name="TextBox 10">
            <a:extLst>
              <a:ext uri="{FF2B5EF4-FFF2-40B4-BE49-F238E27FC236}">
                <a16:creationId xmlns:a16="http://schemas.microsoft.com/office/drawing/2014/main" id="{D2BDDB63-89A5-BA65-2372-B4B340698C7F}"/>
              </a:ext>
            </a:extLst>
          </p:cNvPr>
          <p:cNvSpPr txBox="1"/>
          <p:nvPr/>
        </p:nvSpPr>
        <p:spPr>
          <a:xfrm>
            <a:off x="929640" y="4525903"/>
            <a:ext cx="6103398"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npx create-react-app react-app</a:t>
            </a:r>
          </a:p>
        </p:txBody>
      </p:sp>
    </p:spTree>
    <p:extLst>
      <p:ext uri="{BB962C8B-B14F-4D97-AF65-F5344CB8AC3E}">
        <p14:creationId xmlns:p14="http://schemas.microsoft.com/office/powerpoint/2010/main" val="2692713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Initial Structure</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51</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699E741E-4201-B1F0-E738-0F39611720D5}"/>
              </a:ext>
            </a:extLst>
          </p:cNvPr>
          <p:cNvPicPr>
            <a:picLocks noChangeAspect="1"/>
          </p:cNvPicPr>
          <p:nvPr/>
        </p:nvPicPr>
        <p:blipFill>
          <a:blip r:embed="rId3"/>
          <a:stretch>
            <a:fillRect/>
          </a:stretch>
        </p:blipFill>
        <p:spPr>
          <a:xfrm>
            <a:off x="928799" y="1659524"/>
            <a:ext cx="4225907" cy="4594610"/>
          </a:xfrm>
          <a:prstGeom prst="rect">
            <a:avLst/>
          </a:prstGeom>
        </p:spPr>
      </p:pic>
      <p:sp>
        <p:nvSpPr>
          <p:cNvPr id="2" name="Footer Placeholder 3">
            <a:extLst>
              <a:ext uri="{FF2B5EF4-FFF2-40B4-BE49-F238E27FC236}">
                <a16:creationId xmlns:a16="http://schemas.microsoft.com/office/drawing/2014/main" id="{0B51B75A-6566-07CB-5979-79A806E307E3}"/>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83461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First Move on React</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52</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6" name="Picture 5">
            <a:extLst>
              <a:ext uri="{FF2B5EF4-FFF2-40B4-BE49-F238E27FC236}">
                <a16:creationId xmlns:a16="http://schemas.microsoft.com/office/drawing/2014/main" id="{8545EC04-F8BC-D4CB-A3E8-8CC9FD229ED4}"/>
              </a:ext>
            </a:extLst>
          </p:cNvPr>
          <p:cNvPicPr>
            <a:picLocks noChangeAspect="1"/>
          </p:cNvPicPr>
          <p:nvPr/>
        </p:nvPicPr>
        <p:blipFill>
          <a:blip r:embed="rId3"/>
          <a:stretch>
            <a:fillRect/>
          </a:stretch>
        </p:blipFill>
        <p:spPr>
          <a:xfrm>
            <a:off x="928799" y="1659523"/>
            <a:ext cx="8895161" cy="4568943"/>
          </a:xfrm>
          <a:prstGeom prst="rect">
            <a:avLst/>
          </a:prstGeom>
        </p:spPr>
      </p:pic>
      <p:sp>
        <p:nvSpPr>
          <p:cNvPr id="2" name="Footer Placeholder 3">
            <a:extLst>
              <a:ext uri="{FF2B5EF4-FFF2-40B4-BE49-F238E27FC236}">
                <a16:creationId xmlns:a16="http://schemas.microsoft.com/office/drawing/2014/main" id="{A7E89404-7603-4F66-0540-63650BD8288C}"/>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891262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Managing State and Props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State:</a:t>
            </a:r>
          </a:p>
          <a:p>
            <a:pPr marL="742950" lvl="1" indent="-285750">
              <a:buFont typeface="Arial" panose="020B0604020202020204" pitchFamily="34" charset="0"/>
              <a:buChar char="•"/>
            </a:pPr>
            <a:r>
              <a:rPr lang="en-US" dirty="0"/>
              <a:t>Internal data of a component.</a:t>
            </a:r>
          </a:p>
          <a:p>
            <a:pPr marL="742950" lvl="1" indent="-285750">
              <a:buFont typeface="Arial" panose="020B0604020202020204" pitchFamily="34" charset="0"/>
              <a:buChar char="•"/>
            </a:pPr>
            <a:r>
              <a:rPr lang="en-US" dirty="0"/>
              <a:t>Managed using </a:t>
            </a:r>
            <a:r>
              <a:rPr lang="en-US" dirty="0" err="1"/>
              <a:t>useState</a:t>
            </a:r>
            <a:r>
              <a:rPr lang="en-US" dirty="0"/>
              <a:t> or </a:t>
            </a:r>
            <a:r>
              <a:rPr lang="en-US" dirty="0" err="1"/>
              <a:t>useReducer</a:t>
            </a:r>
            <a:r>
              <a:rPr lang="en-US" dirty="0"/>
              <a:t>.</a:t>
            </a:r>
          </a:p>
          <a:p>
            <a:pPr marL="285750" indent="-285750">
              <a:buFont typeface="Arial" panose="020B0604020202020204" pitchFamily="34" charset="0"/>
              <a:buChar char="•"/>
            </a:pPr>
            <a:r>
              <a:rPr lang="en-US" b="1" dirty="0"/>
              <a:t>Props:</a:t>
            </a:r>
          </a:p>
          <a:p>
            <a:pPr marL="742950" lvl="1" indent="-285750">
              <a:buFont typeface="Arial" panose="020B0604020202020204" pitchFamily="34" charset="0"/>
              <a:buChar char="•"/>
            </a:pPr>
            <a:r>
              <a:rPr lang="en-US" dirty="0"/>
              <a:t>External data passed to components.</a:t>
            </a:r>
          </a:p>
          <a:p>
            <a:pPr marL="742950" lvl="1" indent="-285750">
              <a:buFont typeface="Arial" panose="020B0604020202020204" pitchFamily="34" charset="0"/>
              <a:buChar char="•"/>
            </a:pPr>
            <a:r>
              <a:rPr lang="en-US" dirty="0"/>
              <a:t>Immutable from the receiving component's perspective.</a:t>
            </a:r>
          </a:p>
          <a:p>
            <a:pPr marL="285750" indent="-285750">
              <a:buFont typeface="Arial" panose="020B0604020202020204" pitchFamily="34" charset="0"/>
              <a:buChar char="•"/>
            </a:pPr>
            <a:r>
              <a:rPr lang="en-US" b="1" dirty="0"/>
              <a:t>Best Practices:</a:t>
            </a:r>
          </a:p>
          <a:p>
            <a:pPr marL="285750" indent="-285750">
              <a:buFont typeface="Arial" panose="020B0604020202020204" pitchFamily="34" charset="0"/>
              <a:buChar char="•"/>
            </a:pPr>
            <a:r>
              <a:rPr lang="en-US" dirty="0"/>
              <a:t>Keep state minimal and localized.</a:t>
            </a:r>
          </a:p>
          <a:p>
            <a:pPr marL="285750" indent="-285750">
              <a:buFont typeface="Arial" panose="020B0604020202020204" pitchFamily="34" charset="0"/>
              <a:buChar char="•"/>
            </a:pPr>
            <a:r>
              <a:rPr lang="en-US" dirty="0"/>
              <a:t>Use props for data flow between components.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2F17BB3E-14FA-6FDA-BC56-A0457C37C7D5}"/>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078778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Passing Data via Props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fontScale="77500" lnSpcReduction="20000"/>
          </a:bodyPr>
          <a:lstStyle/>
          <a:p>
            <a:pPr marL="285750" indent="-285750">
              <a:buFont typeface="Arial" panose="020B0604020202020204" pitchFamily="34" charset="0"/>
              <a:buChar char="•"/>
            </a:pPr>
            <a:r>
              <a:rPr lang="en-US" b="1" dirty="0"/>
              <a:t>Parent to Child Communication:</a:t>
            </a:r>
          </a:p>
          <a:p>
            <a:pPr marL="742950" lvl="1" indent="-285750">
              <a:buFont typeface="Arial" panose="020B0604020202020204" pitchFamily="34" charset="0"/>
              <a:buChar char="•"/>
            </a:pPr>
            <a:r>
              <a:rPr lang="en-US" dirty="0"/>
              <a:t>Pass data as attributes.</a:t>
            </a:r>
          </a:p>
          <a:p>
            <a:endParaRPr lang="en-US" dirty="0"/>
          </a:p>
          <a:p>
            <a:endParaRPr lang="en-US" dirty="0"/>
          </a:p>
          <a:p>
            <a:pPr marL="285750" indent="-285750">
              <a:buFont typeface="Arial" panose="020B0604020202020204" pitchFamily="34" charset="0"/>
              <a:buChar char="•"/>
            </a:pPr>
            <a:r>
              <a:rPr lang="en-US" b="1" dirty="0"/>
              <a:t>Accessing Props in Child:</a:t>
            </a:r>
          </a:p>
          <a:p>
            <a:pPr marL="742950" lvl="1" indent="-285750">
              <a:buFont typeface="Arial" panose="020B0604020202020204" pitchFamily="34" charset="0"/>
              <a:buChar char="•"/>
            </a:pPr>
            <a:r>
              <a:rPr lang="en-US" dirty="0"/>
              <a:t>Functional Components:</a:t>
            </a:r>
          </a:p>
          <a:p>
            <a:endParaRPr lang="en-US" dirty="0"/>
          </a:p>
          <a:p>
            <a:endParaRPr lang="en-US" dirty="0"/>
          </a:p>
          <a:p>
            <a:endParaRPr lang="en-US" dirty="0"/>
          </a:p>
          <a:p>
            <a:pPr marL="742950" lvl="1" indent="-285750">
              <a:buFont typeface="Arial" panose="020B0604020202020204" pitchFamily="34" charset="0"/>
              <a:buChar char="•"/>
            </a:pPr>
            <a:r>
              <a:rPr lang="en-US" dirty="0" err="1"/>
              <a:t>Destructuring</a:t>
            </a:r>
            <a:r>
              <a:rPr lang="en-US" dirty="0"/>
              <a:t>:</a:t>
            </a:r>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Default Props: </a:t>
            </a:r>
            <a:r>
              <a:rPr lang="en-US" dirty="0"/>
              <a:t>Setting default values for props.</a:t>
            </a:r>
          </a:p>
          <a:p>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F0A9184E-D9AE-5AF1-58B9-4EE61B655C44}"/>
              </a:ext>
            </a:extLst>
          </p:cNvPr>
          <p:cNvPicPr>
            <a:picLocks noChangeAspect="1"/>
          </p:cNvPicPr>
          <p:nvPr/>
        </p:nvPicPr>
        <p:blipFill>
          <a:blip r:embed="rId3"/>
          <a:stretch>
            <a:fillRect/>
          </a:stretch>
        </p:blipFill>
        <p:spPr>
          <a:xfrm>
            <a:off x="4111337" y="2764553"/>
            <a:ext cx="4800600" cy="523875"/>
          </a:xfrm>
          <a:prstGeom prst="rect">
            <a:avLst/>
          </a:prstGeom>
        </p:spPr>
      </p:pic>
      <p:pic>
        <p:nvPicPr>
          <p:cNvPr id="10" name="Picture 9">
            <a:extLst>
              <a:ext uri="{FF2B5EF4-FFF2-40B4-BE49-F238E27FC236}">
                <a16:creationId xmlns:a16="http://schemas.microsoft.com/office/drawing/2014/main" id="{C62518FF-C1E5-E9DF-EDDF-1599EE39B5E2}"/>
              </a:ext>
            </a:extLst>
          </p:cNvPr>
          <p:cNvPicPr>
            <a:picLocks noChangeAspect="1"/>
          </p:cNvPicPr>
          <p:nvPr/>
        </p:nvPicPr>
        <p:blipFill>
          <a:blip r:embed="rId4"/>
          <a:stretch>
            <a:fillRect/>
          </a:stretch>
        </p:blipFill>
        <p:spPr>
          <a:xfrm>
            <a:off x="4111337" y="3622455"/>
            <a:ext cx="5362575" cy="971550"/>
          </a:xfrm>
          <a:prstGeom prst="rect">
            <a:avLst/>
          </a:prstGeom>
        </p:spPr>
      </p:pic>
      <p:pic>
        <p:nvPicPr>
          <p:cNvPr id="13" name="Picture 12">
            <a:extLst>
              <a:ext uri="{FF2B5EF4-FFF2-40B4-BE49-F238E27FC236}">
                <a16:creationId xmlns:a16="http://schemas.microsoft.com/office/drawing/2014/main" id="{6E6EFD08-C146-8F78-D2A5-E51D02811631}"/>
              </a:ext>
            </a:extLst>
          </p:cNvPr>
          <p:cNvPicPr>
            <a:picLocks noChangeAspect="1"/>
          </p:cNvPicPr>
          <p:nvPr/>
        </p:nvPicPr>
        <p:blipFill>
          <a:blip r:embed="rId5"/>
          <a:stretch>
            <a:fillRect/>
          </a:stretch>
        </p:blipFill>
        <p:spPr>
          <a:xfrm>
            <a:off x="4111337" y="4710798"/>
            <a:ext cx="4629150" cy="962025"/>
          </a:xfrm>
          <a:prstGeom prst="rect">
            <a:avLst/>
          </a:prstGeom>
        </p:spPr>
      </p:pic>
      <p:sp>
        <p:nvSpPr>
          <p:cNvPr id="3" name="Footer Placeholder 3">
            <a:extLst>
              <a:ext uri="{FF2B5EF4-FFF2-40B4-BE49-F238E27FC236}">
                <a16:creationId xmlns:a16="http://schemas.microsoft.com/office/drawing/2014/main" id="{7F12A067-3BF4-B18E-B650-05CF6F70DFE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124944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Lifting State Up</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 </a:t>
            </a:r>
            <a:r>
              <a:rPr lang="en-US" dirty="0"/>
              <a:t>Moving shared state to the closest common ancestor.</a:t>
            </a:r>
          </a:p>
          <a:p>
            <a:endParaRPr lang="en-US" dirty="0"/>
          </a:p>
          <a:p>
            <a:pPr marL="285750" indent="-285750">
              <a:buFont typeface="Arial" panose="020B0604020202020204" pitchFamily="34" charset="0"/>
              <a:buChar char="•"/>
            </a:pPr>
            <a:r>
              <a:rPr lang="en-US" b="1" dirty="0"/>
              <a:t>Purpose: </a:t>
            </a:r>
            <a:r>
              <a:rPr lang="en-US" dirty="0"/>
              <a:t>Facilitate data sharing between sibling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Example Scenario:</a:t>
            </a:r>
          </a:p>
          <a:p>
            <a:pPr marL="742950" lvl="1" indent="-285750">
              <a:buFont typeface="Arial" panose="020B0604020202020204" pitchFamily="34" charset="0"/>
              <a:buChar char="•"/>
            </a:pPr>
            <a:r>
              <a:rPr lang="en-US" dirty="0"/>
              <a:t>Two child components need access to the same piece of state.</a:t>
            </a:r>
          </a:p>
          <a:p>
            <a:pPr lvl="1"/>
            <a:endParaRPr lang="en-US" dirty="0"/>
          </a:p>
          <a:p>
            <a:pPr marL="285750" indent="-285750">
              <a:buFont typeface="Arial" panose="020B0604020202020204" pitchFamily="34" charset="0"/>
              <a:buChar char="•"/>
            </a:pPr>
            <a:r>
              <a:rPr lang="en-US" b="1" dirty="0"/>
              <a:t>Implementation Steps:</a:t>
            </a:r>
          </a:p>
          <a:p>
            <a:pPr marL="742950" lvl="1" indent="-285750">
              <a:buFont typeface="Arial" panose="020B0604020202020204" pitchFamily="34" charset="0"/>
              <a:buChar char="•"/>
            </a:pPr>
            <a:r>
              <a:rPr lang="en-US" dirty="0"/>
              <a:t>Identify the common ancestor.</a:t>
            </a:r>
          </a:p>
          <a:p>
            <a:pPr marL="742950" lvl="1" indent="-285750">
              <a:buFont typeface="Arial" panose="020B0604020202020204" pitchFamily="34" charset="0"/>
              <a:buChar char="•"/>
            </a:pPr>
            <a:r>
              <a:rPr lang="en-US" dirty="0"/>
              <a:t>Move the state to the ancestor.</a:t>
            </a:r>
          </a:p>
          <a:p>
            <a:pPr marL="742950" lvl="1" indent="-285750">
              <a:buFont typeface="Arial" panose="020B0604020202020204" pitchFamily="34" charset="0"/>
              <a:buChar char="•"/>
            </a:pPr>
            <a:r>
              <a:rPr lang="en-US" dirty="0"/>
              <a:t>Pass state and updater functions as props to children.</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55</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2F4DDD09-7F39-0A3B-1CB2-81E943896D26}"/>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080261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Prop Drilling and Solutions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Prop Drilling: </a:t>
            </a:r>
            <a:r>
              <a:rPr lang="en-US" dirty="0"/>
              <a:t>Passing props through multiple levels of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Challenges:</a:t>
            </a:r>
          </a:p>
          <a:p>
            <a:pPr marL="742950" lvl="1" indent="-285750">
              <a:buFont typeface="Arial" panose="020B0604020202020204" pitchFamily="34" charset="0"/>
              <a:buChar char="•"/>
            </a:pPr>
            <a:r>
              <a:rPr lang="en-US" dirty="0"/>
              <a:t>Increases complexity.</a:t>
            </a:r>
          </a:p>
          <a:p>
            <a:pPr marL="742950" lvl="1" indent="-285750">
              <a:buFont typeface="Arial" panose="020B0604020202020204" pitchFamily="34" charset="0"/>
              <a:buChar char="•"/>
            </a:pPr>
            <a:r>
              <a:rPr lang="en-US" dirty="0"/>
              <a:t>Makes components less reusable.</a:t>
            </a:r>
          </a:p>
          <a:p>
            <a:pPr lvl="1"/>
            <a:endParaRPr lang="en-US" dirty="0"/>
          </a:p>
          <a:p>
            <a:pPr marL="285750" indent="-285750">
              <a:buFont typeface="Arial" panose="020B0604020202020204" pitchFamily="34" charset="0"/>
              <a:buChar char="•"/>
            </a:pPr>
            <a:r>
              <a:rPr lang="en-US" b="1" dirty="0"/>
              <a:t>Solutions:</a:t>
            </a:r>
          </a:p>
          <a:p>
            <a:pPr marL="742950" lvl="1" indent="-285750">
              <a:buFont typeface="Arial" panose="020B0604020202020204" pitchFamily="34" charset="0"/>
              <a:buChar char="•"/>
            </a:pPr>
            <a:r>
              <a:rPr lang="en-US" b="1" dirty="0"/>
              <a:t>Context API: </a:t>
            </a:r>
            <a:r>
              <a:rPr lang="en-US" dirty="0"/>
              <a:t>Share data without passing props manually at every level.</a:t>
            </a:r>
          </a:p>
          <a:p>
            <a:pPr marL="742950" lvl="1" indent="-285750">
              <a:buFont typeface="Arial" panose="020B0604020202020204" pitchFamily="34" charset="0"/>
              <a:buChar char="•"/>
            </a:pPr>
            <a:r>
              <a:rPr lang="en-US" b="1" dirty="0"/>
              <a:t>State Management Libraries: </a:t>
            </a:r>
            <a:r>
              <a:rPr lang="en-US" dirty="0"/>
              <a:t>Redux, MobX for larger applications.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56</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6FF63AD4-20E1-444F-AA1A-3628EE8A4209}"/>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89339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Pass props to App</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57</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67808793-EA1C-AEFF-79FE-C6FA002F9739}"/>
              </a:ext>
            </a:extLst>
          </p:cNvPr>
          <p:cNvPicPr>
            <a:picLocks noChangeAspect="1"/>
          </p:cNvPicPr>
          <p:nvPr/>
        </p:nvPicPr>
        <p:blipFill>
          <a:blip r:embed="rId3"/>
          <a:stretch>
            <a:fillRect/>
          </a:stretch>
        </p:blipFill>
        <p:spPr>
          <a:xfrm>
            <a:off x="928799" y="1659525"/>
            <a:ext cx="4656213" cy="4051096"/>
          </a:xfrm>
          <a:prstGeom prst="rect">
            <a:avLst/>
          </a:prstGeom>
        </p:spPr>
      </p:pic>
      <p:pic>
        <p:nvPicPr>
          <p:cNvPr id="8" name="Picture 7">
            <a:extLst>
              <a:ext uri="{FF2B5EF4-FFF2-40B4-BE49-F238E27FC236}">
                <a16:creationId xmlns:a16="http://schemas.microsoft.com/office/drawing/2014/main" id="{94999C0F-9269-BA91-FBB7-1EF9868B277B}"/>
              </a:ext>
            </a:extLst>
          </p:cNvPr>
          <p:cNvPicPr>
            <a:picLocks noChangeAspect="1"/>
          </p:cNvPicPr>
          <p:nvPr/>
        </p:nvPicPr>
        <p:blipFill>
          <a:blip r:embed="rId4"/>
          <a:stretch>
            <a:fillRect/>
          </a:stretch>
        </p:blipFill>
        <p:spPr>
          <a:xfrm>
            <a:off x="5790083" y="1659523"/>
            <a:ext cx="5597796" cy="2724150"/>
          </a:xfrm>
          <a:prstGeom prst="rect">
            <a:avLst/>
          </a:prstGeom>
        </p:spPr>
      </p:pic>
      <p:sp>
        <p:nvSpPr>
          <p:cNvPr id="11" name="TextBox 10">
            <a:extLst>
              <a:ext uri="{FF2B5EF4-FFF2-40B4-BE49-F238E27FC236}">
                <a16:creationId xmlns:a16="http://schemas.microsoft.com/office/drawing/2014/main" id="{55E9EFBB-79C8-9356-9F42-C78826DA725A}"/>
              </a:ext>
            </a:extLst>
          </p:cNvPr>
          <p:cNvSpPr txBox="1"/>
          <p:nvPr/>
        </p:nvSpPr>
        <p:spPr>
          <a:xfrm>
            <a:off x="2243208" y="5694290"/>
            <a:ext cx="1459215" cy="369332"/>
          </a:xfrm>
          <a:prstGeom prst="rect">
            <a:avLst/>
          </a:prstGeom>
          <a:noFill/>
        </p:spPr>
        <p:txBody>
          <a:bodyPr wrap="square" rtlCol="0">
            <a:spAutoFit/>
          </a:bodyPr>
          <a:lstStyle/>
          <a:p>
            <a:r>
              <a:rPr lang="en-US" dirty="0"/>
              <a:t>App.js</a:t>
            </a:r>
          </a:p>
        </p:txBody>
      </p:sp>
      <p:sp>
        <p:nvSpPr>
          <p:cNvPr id="12" name="TextBox 11">
            <a:extLst>
              <a:ext uri="{FF2B5EF4-FFF2-40B4-BE49-F238E27FC236}">
                <a16:creationId xmlns:a16="http://schemas.microsoft.com/office/drawing/2014/main" id="{D0E82D57-CE12-7B0F-A5EA-CD91E34A7882}"/>
              </a:ext>
            </a:extLst>
          </p:cNvPr>
          <p:cNvSpPr txBox="1"/>
          <p:nvPr/>
        </p:nvSpPr>
        <p:spPr>
          <a:xfrm>
            <a:off x="8443800" y="5674470"/>
            <a:ext cx="1459215" cy="369332"/>
          </a:xfrm>
          <a:prstGeom prst="rect">
            <a:avLst/>
          </a:prstGeom>
          <a:noFill/>
        </p:spPr>
        <p:txBody>
          <a:bodyPr wrap="square" rtlCol="0">
            <a:spAutoFit/>
          </a:bodyPr>
          <a:lstStyle/>
          <a:p>
            <a:r>
              <a:rPr lang="en-US" dirty="0"/>
              <a:t>Index.js</a:t>
            </a:r>
          </a:p>
        </p:txBody>
      </p:sp>
      <p:sp>
        <p:nvSpPr>
          <p:cNvPr id="2" name="Footer Placeholder 3">
            <a:extLst>
              <a:ext uri="{FF2B5EF4-FFF2-40B4-BE49-F238E27FC236}">
                <a16:creationId xmlns:a16="http://schemas.microsoft.com/office/drawing/2014/main" id="{5CD27C27-E66E-8A21-9554-49FD23AC801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03907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React Hooks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What are Hooks? </a:t>
            </a:r>
            <a:r>
              <a:rPr lang="en-US" dirty="0"/>
              <a:t>Functions that let you use state and other React features in functional components.</a:t>
            </a:r>
          </a:p>
          <a:p>
            <a:pPr marL="285750" indent="-285750">
              <a:buFont typeface="Arial" panose="020B0604020202020204" pitchFamily="34" charset="0"/>
              <a:buChar char="•"/>
            </a:pPr>
            <a:r>
              <a:rPr lang="en-US" b="1" dirty="0"/>
              <a:t>Benefits:</a:t>
            </a:r>
          </a:p>
          <a:p>
            <a:pPr marL="742950" lvl="1" indent="-285750">
              <a:buFont typeface="Arial" panose="020B0604020202020204" pitchFamily="34" charset="0"/>
              <a:buChar char="•"/>
            </a:pPr>
            <a:r>
              <a:rPr lang="en-US" dirty="0"/>
              <a:t>Simplify state management.</a:t>
            </a:r>
          </a:p>
          <a:p>
            <a:pPr marL="742950" lvl="1" indent="-285750">
              <a:buFont typeface="Arial" panose="020B0604020202020204" pitchFamily="34" charset="0"/>
              <a:buChar char="•"/>
            </a:pPr>
            <a:r>
              <a:rPr lang="en-US" dirty="0"/>
              <a:t>Enable side effects handling.</a:t>
            </a:r>
          </a:p>
          <a:p>
            <a:pPr marL="742950" lvl="1" indent="-285750">
              <a:buFont typeface="Arial" panose="020B0604020202020204" pitchFamily="34" charset="0"/>
              <a:buChar char="•"/>
            </a:pPr>
            <a:r>
              <a:rPr lang="en-US" dirty="0"/>
              <a:t>Promote code reuse.</a:t>
            </a:r>
          </a:p>
          <a:p>
            <a:pPr marL="285750" indent="-285750">
              <a:buFont typeface="Arial" panose="020B0604020202020204" pitchFamily="34" charset="0"/>
              <a:buChar char="•"/>
            </a:pPr>
            <a:r>
              <a:rPr lang="en-US" b="1" dirty="0"/>
              <a:t>Common Hooks:</a:t>
            </a:r>
          </a:p>
          <a:p>
            <a:pPr marL="742950" lvl="1" indent="-285750">
              <a:buFont typeface="Arial" panose="020B0604020202020204" pitchFamily="34" charset="0"/>
              <a:buChar char="•"/>
            </a:pPr>
            <a:r>
              <a:rPr lang="en-US" dirty="0" err="1"/>
              <a:t>useState</a:t>
            </a:r>
            <a:endParaRPr lang="en-US" dirty="0"/>
          </a:p>
          <a:p>
            <a:pPr marL="742950" lvl="1" indent="-285750">
              <a:buFont typeface="Arial" panose="020B0604020202020204" pitchFamily="34" charset="0"/>
              <a:buChar char="•"/>
            </a:pPr>
            <a:r>
              <a:rPr lang="en-US" dirty="0" err="1"/>
              <a:t>useEffect</a:t>
            </a:r>
            <a:endParaRPr lang="en-US" dirty="0"/>
          </a:p>
          <a:p>
            <a:pPr marL="742950" lvl="1" indent="-285750">
              <a:buFont typeface="Arial" panose="020B0604020202020204" pitchFamily="34" charset="0"/>
              <a:buChar char="•"/>
            </a:pPr>
            <a:r>
              <a:rPr lang="en-US" dirty="0" err="1"/>
              <a:t>useContext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F1F71E26-EE11-359E-F313-112A9B8A7C66}"/>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79300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React Hooks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Purpose: </a:t>
            </a:r>
            <a:r>
              <a:rPr lang="en-US" dirty="0"/>
              <a:t>Manage state in functional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Usage: </a:t>
            </a:r>
            <a:r>
              <a:rPr lang="en-US" dirty="0"/>
              <a:t>Update state with </a:t>
            </a:r>
            <a:r>
              <a:rPr lang="en-US" dirty="0" err="1"/>
              <a:t>setState</a:t>
            </a:r>
            <a:r>
              <a:rPr lang="en-US" dirty="0"/>
              <a: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59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err="1"/>
              <a:t>useState</a:t>
            </a:r>
            <a:r>
              <a:rPr lang="en-US" dirty="0"/>
              <a:t> Hook</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1B074C8D-0768-267A-FD58-7295209CE531}"/>
              </a:ext>
            </a:extLst>
          </p:cNvPr>
          <p:cNvPicPr>
            <a:picLocks noChangeAspect="1"/>
          </p:cNvPicPr>
          <p:nvPr/>
        </p:nvPicPr>
        <p:blipFill>
          <a:blip r:embed="rId3"/>
          <a:stretch>
            <a:fillRect/>
          </a:stretch>
        </p:blipFill>
        <p:spPr>
          <a:xfrm>
            <a:off x="929641" y="3057546"/>
            <a:ext cx="6629400" cy="514350"/>
          </a:xfrm>
          <a:prstGeom prst="rect">
            <a:avLst/>
          </a:prstGeom>
        </p:spPr>
      </p:pic>
      <p:pic>
        <p:nvPicPr>
          <p:cNvPr id="13" name="Picture 12">
            <a:extLst>
              <a:ext uri="{FF2B5EF4-FFF2-40B4-BE49-F238E27FC236}">
                <a16:creationId xmlns:a16="http://schemas.microsoft.com/office/drawing/2014/main" id="{B0872115-B5D1-6738-BA30-3770F2ECAF06}"/>
              </a:ext>
            </a:extLst>
          </p:cNvPr>
          <p:cNvPicPr>
            <a:picLocks noChangeAspect="1"/>
          </p:cNvPicPr>
          <p:nvPr/>
        </p:nvPicPr>
        <p:blipFill>
          <a:blip r:embed="rId4"/>
          <a:stretch>
            <a:fillRect/>
          </a:stretch>
        </p:blipFill>
        <p:spPr>
          <a:xfrm>
            <a:off x="929641" y="4157639"/>
            <a:ext cx="5057775" cy="600075"/>
          </a:xfrm>
          <a:prstGeom prst="rect">
            <a:avLst/>
          </a:prstGeom>
        </p:spPr>
      </p:pic>
      <p:sp>
        <p:nvSpPr>
          <p:cNvPr id="3" name="Footer Placeholder 3">
            <a:extLst>
              <a:ext uri="{FF2B5EF4-FFF2-40B4-BE49-F238E27FC236}">
                <a16:creationId xmlns:a16="http://schemas.microsoft.com/office/drawing/2014/main" id="{BD1A5AAE-0B6F-8AD5-CC8A-8099ACDB1DC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66403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What is React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b="1" dirty="0">
                <a:solidFill>
                  <a:srgbClr val="DDBA58"/>
                </a:solidFill>
              </a:rPr>
              <a:t>React</a:t>
            </a:r>
            <a:endParaRPr lang="en-US" b="1"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p:txBody>
      </p:sp>
      <p:pic>
        <p:nvPicPr>
          <p:cNvPr id="18" name="Picture 17" descr="A blue and black symbol&#10;&#10;Description automatically generated">
            <a:extLst>
              <a:ext uri="{FF2B5EF4-FFF2-40B4-BE49-F238E27FC236}">
                <a16:creationId xmlns:a16="http://schemas.microsoft.com/office/drawing/2014/main" id="{52097E6A-6ADD-C7B7-1166-691E2EF0036F}"/>
              </a:ext>
            </a:extLst>
          </p:cNvPr>
          <p:cNvPicPr>
            <a:picLocks noChangeAspect="1"/>
          </p:cNvPicPr>
          <p:nvPr/>
        </p:nvPicPr>
        <p:blipFill>
          <a:blip r:embed="rId2"/>
          <a:stretch>
            <a:fillRect/>
          </a:stretch>
        </p:blipFill>
        <p:spPr>
          <a:xfrm>
            <a:off x="6716151" y="798507"/>
            <a:ext cx="4876800" cy="4876800"/>
          </a:xfrm>
          <a:prstGeom prst="rect">
            <a:avLst/>
          </a:prstGeom>
        </p:spPr>
      </p:pic>
    </p:spTree>
    <p:extLst>
      <p:ext uri="{BB962C8B-B14F-4D97-AF65-F5344CB8AC3E}">
        <p14:creationId xmlns:p14="http://schemas.microsoft.com/office/powerpoint/2010/main" val="1196747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Handling Events in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Synthetic Events: </a:t>
            </a:r>
            <a:r>
              <a:rPr lang="en-US" dirty="0" err="1"/>
              <a:t>React's</a:t>
            </a:r>
            <a:r>
              <a:rPr lang="en-US" dirty="0"/>
              <a:t> cross-browser wrapper around native events.</a:t>
            </a:r>
          </a:p>
          <a:p>
            <a:pPr marL="285750" indent="-285750">
              <a:buFont typeface="Arial" panose="020B0604020202020204" pitchFamily="34" charset="0"/>
              <a:buChar char="•"/>
            </a:pPr>
            <a:r>
              <a:rPr lang="en-US" b="1" dirty="0"/>
              <a:t>Event Binding: </a:t>
            </a:r>
            <a:r>
              <a:rPr lang="en-US" dirty="0"/>
              <a:t>Using arrow functions or binding in class components.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b="1" dirty="0"/>
              <a:t>Event Types: </a:t>
            </a:r>
            <a:r>
              <a:rPr lang="fr-FR" dirty="0"/>
              <a:t>Click, Change, </a:t>
            </a:r>
            <a:r>
              <a:rPr lang="fr-FR" dirty="0" err="1"/>
              <a:t>Submit</a:t>
            </a:r>
            <a:r>
              <a:rPr lang="fr-FR" dirty="0"/>
              <a:t>, etc.</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60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11" name="Picture 10">
            <a:extLst>
              <a:ext uri="{FF2B5EF4-FFF2-40B4-BE49-F238E27FC236}">
                <a16:creationId xmlns:a16="http://schemas.microsoft.com/office/drawing/2014/main" id="{6E7C5348-9470-1199-F7FC-79149B2EA3CF}"/>
              </a:ext>
            </a:extLst>
          </p:cNvPr>
          <p:cNvPicPr>
            <a:picLocks noChangeAspect="1"/>
          </p:cNvPicPr>
          <p:nvPr/>
        </p:nvPicPr>
        <p:blipFill>
          <a:blip r:embed="rId3"/>
          <a:stretch>
            <a:fillRect/>
          </a:stretch>
        </p:blipFill>
        <p:spPr>
          <a:xfrm>
            <a:off x="929641" y="3391408"/>
            <a:ext cx="7362825" cy="1676400"/>
          </a:xfrm>
          <a:prstGeom prst="rect">
            <a:avLst/>
          </a:prstGeom>
        </p:spPr>
      </p:pic>
      <p:sp>
        <p:nvSpPr>
          <p:cNvPr id="3" name="Footer Placeholder 3">
            <a:extLst>
              <a:ext uri="{FF2B5EF4-FFF2-40B4-BE49-F238E27FC236}">
                <a16:creationId xmlns:a16="http://schemas.microsoft.com/office/drawing/2014/main" id="{6929FBDC-494F-BCDF-A02C-7EC31EE0687E}"/>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799888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Handling Forms and User Inputs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Controlled Components: </a:t>
            </a:r>
            <a:r>
              <a:rPr lang="en-US" dirty="0"/>
              <a:t>Form data is handled by React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Uncontrolled Components: </a:t>
            </a:r>
            <a:r>
              <a:rPr lang="en-US" dirty="0"/>
              <a:t>Form data is handled by the DOM.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Form Submission: </a:t>
            </a:r>
            <a:r>
              <a:rPr lang="en-US" dirty="0"/>
              <a:t>Managing form data and handling submit events.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61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err="1"/>
              <a:t>useEffect</a:t>
            </a:r>
            <a:r>
              <a:rPr lang="en-US" dirty="0"/>
              <a:t> Hook</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EDCC6B42-538E-32B2-558D-CD6D76BA1FF0}"/>
              </a:ext>
            </a:extLst>
          </p:cNvPr>
          <p:cNvPicPr>
            <a:picLocks noChangeAspect="1"/>
          </p:cNvPicPr>
          <p:nvPr/>
        </p:nvPicPr>
        <p:blipFill>
          <a:blip r:embed="rId3"/>
          <a:stretch>
            <a:fillRect/>
          </a:stretch>
        </p:blipFill>
        <p:spPr>
          <a:xfrm>
            <a:off x="929641" y="2911284"/>
            <a:ext cx="10553700" cy="1019175"/>
          </a:xfrm>
          <a:prstGeom prst="rect">
            <a:avLst/>
          </a:prstGeom>
        </p:spPr>
      </p:pic>
      <p:pic>
        <p:nvPicPr>
          <p:cNvPr id="10" name="Picture 9">
            <a:extLst>
              <a:ext uri="{FF2B5EF4-FFF2-40B4-BE49-F238E27FC236}">
                <a16:creationId xmlns:a16="http://schemas.microsoft.com/office/drawing/2014/main" id="{98844DA7-A180-31D3-FA10-F620B7895C4C}"/>
              </a:ext>
            </a:extLst>
          </p:cNvPr>
          <p:cNvPicPr>
            <a:picLocks noChangeAspect="1"/>
          </p:cNvPicPr>
          <p:nvPr/>
        </p:nvPicPr>
        <p:blipFill>
          <a:blip r:embed="rId4"/>
          <a:stretch>
            <a:fillRect/>
          </a:stretch>
        </p:blipFill>
        <p:spPr>
          <a:xfrm>
            <a:off x="929641" y="4527379"/>
            <a:ext cx="5705475" cy="1009650"/>
          </a:xfrm>
          <a:prstGeom prst="rect">
            <a:avLst/>
          </a:prstGeom>
        </p:spPr>
      </p:pic>
      <p:sp>
        <p:nvSpPr>
          <p:cNvPr id="3" name="Footer Placeholder 3">
            <a:extLst>
              <a:ext uri="{FF2B5EF4-FFF2-40B4-BE49-F238E27FC236}">
                <a16:creationId xmlns:a16="http://schemas.microsoft.com/office/drawing/2014/main" id="{693A6946-B5EA-D6EE-50AE-F721ED42829D}"/>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168920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Understanding the </a:t>
            </a:r>
            <a:r>
              <a:rPr lang="en-US" dirty="0" err="1"/>
              <a:t>useState</a:t>
            </a:r>
            <a:r>
              <a:rPr lang="en-US" dirty="0"/>
              <a:t> hook</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62</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4A5DAC3B-2227-6616-5F9C-40E8DDAB80DB}"/>
              </a:ext>
            </a:extLst>
          </p:cNvPr>
          <p:cNvPicPr>
            <a:picLocks noChangeAspect="1"/>
          </p:cNvPicPr>
          <p:nvPr/>
        </p:nvPicPr>
        <p:blipFill>
          <a:blip r:embed="rId3"/>
          <a:stretch>
            <a:fillRect/>
          </a:stretch>
        </p:blipFill>
        <p:spPr>
          <a:xfrm>
            <a:off x="928800" y="1659525"/>
            <a:ext cx="7309766" cy="3951006"/>
          </a:xfrm>
          <a:prstGeom prst="rect">
            <a:avLst/>
          </a:prstGeom>
        </p:spPr>
      </p:pic>
      <p:pic>
        <p:nvPicPr>
          <p:cNvPr id="12" name="Picture 11">
            <a:extLst>
              <a:ext uri="{FF2B5EF4-FFF2-40B4-BE49-F238E27FC236}">
                <a16:creationId xmlns:a16="http://schemas.microsoft.com/office/drawing/2014/main" id="{A187F130-CDAA-D0A3-A681-1E1D0B76D21C}"/>
              </a:ext>
            </a:extLst>
          </p:cNvPr>
          <p:cNvPicPr>
            <a:picLocks noChangeAspect="1"/>
          </p:cNvPicPr>
          <p:nvPr/>
        </p:nvPicPr>
        <p:blipFill>
          <a:blip r:embed="rId4"/>
          <a:stretch>
            <a:fillRect/>
          </a:stretch>
        </p:blipFill>
        <p:spPr>
          <a:xfrm>
            <a:off x="8443800" y="4191306"/>
            <a:ext cx="2819400" cy="1419225"/>
          </a:xfrm>
          <a:prstGeom prst="rect">
            <a:avLst/>
          </a:prstGeom>
        </p:spPr>
      </p:pic>
      <p:sp>
        <p:nvSpPr>
          <p:cNvPr id="14" name="TextBox 13">
            <a:extLst>
              <a:ext uri="{FF2B5EF4-FFF2-40B4-BE49-F238E27FC236}">
                <a16:creationId xmlns:a16="http://schemas.microsoft.com/office/drawing/2014/main" id="{51844AB8-002F-3D1E-7F1A-196E5145F06E}"/>
              </a:ext>
            </a:extLst>
          </p:cNvPr>
          <p:cNvSpPr txBox="1"/>
          <p:nvPr/>
        </p:nvSpPr>
        <p:spPr>
          <a:xfrm>
            <a:off x="2243208" y="5694290"/>
            <a:ext cx="1459215" cy="369332"/>
          </a:xfrm>
          <a:prstGeom prst="rect">
            <a:avLst/>
          </a:prstGeom>
          <a:noFill/>
        </p:spPr>
        <p:txBody>
          <a:bodyPr wrap="square" rtlCol="0">
            <a:spAutoFit/>
          </a:bodyPr>
          <a:lstStyle/>
          <a:p>
            <a:r>
              <a:rPr lang="en-US" dirty="0"/>
              <a:t>App.js</a:t>
            </a:r>
          </a:p>
        </p:txBody>
      </p:sp>
      <p:sp>
        <p:nvSpPr>
          <p:cNvPr id="17" name="TextBox 16">
            <a:extLst>
              <a:ext uri="{FF2B5EF4-FFF2-40B4-BE49-F238E27FC236}">
                <a16:creationId xmlns:a16="http://schemas.microsoft.com/office/drawing/2014/main" id="{12B76FB7-48E8-12F3-6648-92413F7F74AC}"/>
              </a:ext>
            </a:extLst>
          </p:cNvPr>
          <p:cNvSpPr txBox="1"/>
          <p:nvPr/>
        </p:nvSpPr>
        <p:spPr>
          <a:xfrm>
            <a:off x="8443800" y="5674470"/>
            <a:ext cx="1459215" cy="369332"/>
          </a:xfrm>
          <a:prstGeom prst="rect">
            <a:avLst/>
          </a:prstGeom>
          <a:noFill/>
        </p:spPr>
        <p:txBody>
          <a:bodyPr wrap="square" rtlCol="0">
            <a:spAutoFit/>
          </a:bodyPr>
          <a:lstStyle/>
          <a:p>
            <a:r>
              <a:rPr lang="en-US" dirty="0"/>
              <a:t>Index.js</a:t>
            </a:r>
          </a:p>
        </p:txBody>
      </p:sp>
      <p:sp>
        <p:nvSpPr>
          <p:cNvPr id="2" name="Footer Placeholder 3">
            <a:extLst>
              <a:ext uri="{FF2B5EF4-FFF2-40B4-BE49-F238E27FC236}">
                <a16:creationId xmlns:a16="http://schemas.microsoft.com/office/drawing/2014/main" id="{A0CF8141-7762-B3B0-1D52-B76ACF474DE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608193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Working with </a:t>
            </a:r>
            <a:r>
              <a:rPr lang="en-US" dirty="0" err="1"/>
              <a:t>useEffect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63</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83538D81-68DC-EFE9-2A55-E0D7BA9F657C}"/>
              </a:ext>
            </a:extLst>
          </p:cNvPr>
          <p:cNvPicPr>
            <a:picLocks noChangeAspect="1"/>
          </p:cNvPicPr>
          <p:nvPr/>
        </p:nvPicPr>
        <p:blipFill>
          <a:blip r:embed="rId3"/>
          <a:stretch>
            <a:fillRect/>
          </a:stretch>
        </p:blipFill>
        <p:spPr>
          <a:xfrm>
            <a:off x="928799" y="1659524"/>
            <a:ext cx="7224164" cy="4568943"/>
          </a:xfrm>
          <a:prstGeom prst="rect">
            <a:avLst/>
          </a:prstGeom>
        </p:spPr>
      </p:pic>
      <p:sp>
        <p:nvSpPr>
          <p:cNvPr id="2" name="Footer Placeholder 3">
            <a:extLst>
              <a:ext uri="{FF2B5EF4-FFF2-40B4-BE49-F238E27FC236}">
                <a16:creationId xmlns:a16="http://schemas.microsoft.com/office/drawing/2014/main" id="{89FE6031-3076-FB74-76F0-84D72FE8208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9714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Understanding the Dependency Array</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64</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6" name="Picture 5">
            <a:extLst>
              <a:ext uri="{FF2B5EF4-FFF2-40B4-BE49-F238E27FC236}">
                <a16:creationId xmlns:a16="http://schemas.microsoft.com/office/drawing/2014/main" id="{BD3C0BD7-827A-24F4-CE14-36A2451BDA2A}"/>
              </a:ext>
            </a:extLst>
          </p:cNvPr>
          <p:cNvPicPr>
            <a:picLocks noChangeAspect="1"/>
          </p:cNvPicPr>
          <p:nvPr/>
        </p:nvPicPr>
        <p:blipFill>
          <a:blip r:embed="rId3"/>
          <a:stretch>
            <a:fillRect/>
          </a:stretch>
        </p:blipFill>
        <p:spPr>
          <a:xfrm>
            <a:off x="928799" y="1659523"/>
            <a:ext cx="4494848" cy="4590163"/>
          </a:xfrm>
          <a:prstGeom prst="rect">
            <a:avLst/>
          </a:prstGeom>
        </p:spPr>
      </p:pic>
      <p:sp>
        <p:nvSpPr>
          <p:cNvPr id="2" name="Footer Placeholder 3">
            <a:extLst>
              <a:ext uri="{FF2B5EF4-FFF2-40B4-BE49-F238E27FC236}">
                <a16:creationId xmlns:a16="http://schemas.microsoft.com/office/drawing/2014/main" id="{7E8ED5BB-DC3B-BD3F-D724-C3B0F0BDEC1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24125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err="1"/>
              <a:t>useState</a:t>
            </a:r>
            <a:r>
              <a:rPr lang="en-US" dirty="0"/>
              <a:t> in Events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65</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155E3A9D-BCB8-9DF5-5D4D-A680A8F98B13}"/>
              </a:ext>
            </a:extLst>
          </p:cNvPr>
          <p:cNvPicPr>
            <a:picLocks noChangeAspect="1"/>
          </p:cNvPicPr>
          <p:nvPr/>
        </p:nvPicPr>
        <p:blipFill>
          <a:blip r:embed="rId3"/>
          <a:stretch>
            <a:fillRect/>
          </a:stretch>
        </p:blipFill>
        <p:spPr>
          <a:xfrm>
            <a:off x="928799" y="1659524"/>
            <a:ext cx="6951177" cy="4586179"/>
          </a:xfrm>
          <a:prstGeom prst="rect">
            <a:avLst/>
          </a:prstGeom>
        </p:spPr>
      </p:pic>
      <p:sp>
        <p:nvSpPr>
          <p:cNvPr id="2" name="Footer Placeholder 3">
            <a:extLst>
              <a:ext uri="{FF2B5EF4-FFF2-40B4-BE49-F238E27FC236}">
                <a16:creationId xmlns:a16="http://schemas.microsoft.com/office/drawing/2014/main" id="{7FB200F0-F77A-DA34-BCB6-8BB3D378F343}"/>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546095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Incorporating </a:t>
            </a:r>
            <a:r>
              <a:rPr lang="en-US" dirty="0" err="1"/>
              <a:t>useReducer</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66</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6" name="Picture 5">
            <a:extLst>
              <a:ext uri="{FF2B5EF4-FFF2-40B4-BE49-F238E27FC236}">
                <a16:creationId xmlns:a16="http://schemas.microsoft.com/office/drawing/2014/main" id="{C9F63D65-8C56-3F68-D814-0BE02DB84233}"/>
              </a:ext>
            </a:extLst>
          </p:cNvPr>
          <p:cNvPicPr>
            <a:picLocks noChangeAspect="1"/>
          </p:cNvPicPr>
          <p:nvPr/>
        </p:nvPicPr>
        <p:blipFill>
          <a:blip r:embed="rId3"/>
          <a:stretch>
            <a:fillRect/>
          </a:stretch>
        </p:blipFill>
        <p:spPr>
          <a:xfrm>
            <a:off x="928799" y="1659524"/>
            <a:ext cx="10242080" cy="4481300"/>
          </a:xfrm>
          <a:prstGeom prst="rect">
            <a:avLst/>
          </a:prstGeom>
        </p:spPr>
      </p:pic>
      <p:sp>
        <p:nvSpPr>
          <p:cNvPr id="2" name="Footer Placeholder 3">
            <a:extLst>
              <a:ext uri="{FF2B5EF4-FFF2-40B4-BE49-F238E27FC236}">
                <a16:creationId xmlns:a16="http://schemas.microsoft.com/office/drawing/2014/main" id="{AF2416DB-2768-A317-7D85-80487287A77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22054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Functional vs. Class Components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Functional Component Example: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Equivalent Class Component: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Key Differences:</a:t>
            </a:r>
          </a:p>
          <a:p>
            <a:pPr marL="742950" lvl="1" indent="-285750">
              <a:buFont typeface="Arial" panose="020B0604020202020204" pitchFamily="34" charset="0"/>
              <a:buChar char="•"/>
            </a:pPr>
            <a:r>
              <a:rPr lang="en-US" dirty="0"/>
              <a:t>State management.</a:t>
            </a:r>
          </a:p>
          <a:p>
            <a:pPr marL="742950" lvl="1" indent="-285750">
              <a:buFont typeface="Arial" panose="020B0604020202020204" pitchFamily="34" charset="0"/>
              <a:buChar char="•"/>
            </a:pPr>
            <a:r>
              <a:rPr lang="en-US" dirty="0"/>
              <a:t>Lifecycle methods.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67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Converting Functional to Class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441D6BA6-9BC5-1EC9-8AB2-11782D9F462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D6A35A1A-182F-909B-6762-2BADDCAE14DA}"/>
              </a:ext>
            </a:extLst>
          </p:cNvPr>
          <p:cNvPicPr>
            <a:picLocks noChangeAspect="1"/>
          </p:cNvPicPr>
          <p:nvPr/>
        </p:nvPicPr>
        <p:blipFill>
          <a:blip r:embed="rId3"/>
          <a:stretch>
            <a:fillRect/>
          </a:stretch>
        </p:blipFill>
        <p:spPr>
          <a:xfrm>
            <a:off x="5001144" y="2471803"/>
            <a:ext cx="4991100" cy="914400"/>
          </a:xfrm>
          <a:prstGeom prst="rect">
            <a:avLst/>
          </a:prstGeom>
        </p:spPr>
      </p:pic>
      <p:pic>
        <p:nvPicPr>
          <p:cNvPr id="11" name="Picture 10">
            <a:extLst>
              <a:ext uri="{FF2B5EF4-FFF2-40B4-BE49-F238E27FC236}">
                <a16:creationId xmlns:a16="http://schemas.microsoft.com/office/drawing/2014/main" id="{ABDF8018-B7E6-89B7-8E9D-2F63F7F90B80}"/>
              </a:ext>
            </a:extLst>
          </p:cNvPr>
          <p:cNvPicPr>
            <a:picLocks noChangeAspect="1"/>
          </p:cNvPicPr>
          <p:nvPr/>
        </p:nvPicPr>
        <p:blipFill>
          <a:blip r:embed="rId4"/>
          <a:stretch>
            <a:fillRect/>
          </a:stretch>
        </p:blipFill>
        <p:spPr>
          <a:xfrm>
            <a:off x="5001144" y="3508046"/>
            <a:ext cx="4920096" cy="2070413"/>
          </a:xfrm>
          <a:prstGeom prst="rect">
            <a:avLst/>
          </a:prstGeom>
        </p:spPr>
      </p:pic>
    </p:spTree>
    <p:extLst>
      <p:ext uri="{BB962C8B-B14F-4D97-AF65-F5344CB8AC3E}">
        <p14:creationId xmlns:p14="http://schemas.microsoft.com/office/powerpoint/2010/main" val="1635564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Building Components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 </a:t>
            </a:r>
            <a:r>
              <a:rPr lang="en-US" dirty="0"/>
              <a:t>ES6 classes extending </a:t>
            </a:r>
            <a:r>
              <a:rPr lang="en-US" dirty="0" err="1"/>
              <a:t>React.Component</a:t>
            </a:r>
            <a:r>
              <a:rPr lang="en-US" dirty="0"/>
              <a:t>.</a:t>
            </a:r>
          </a:p>
          <a:p>
            <a:pPr marL="285750" indent="-285750">
              <a:buFont typeface="Arial" panose="020B0604020202020204" pitchFamily="34" charset="0"/>
              <a:buChar char="•"/>
            </a:pPr>
            <a:r>
              <a:rPr lang="en-US" b="1" dirty="0"/>
              <a:t>Features: </a:t>
            </a:r>
            <a:r>
              <a:rPr lang="en-US" dirty="0"/>
              <a:t>Can hold state and lifecycle methods.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68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Class Components</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8" name="Picture 7">
            <a:extLst>
              <a:ext uri="{FF2B5EF4-FFF2-40B4-BE49-F238E27FC236}">
                <a16:creationId xmlns:a16="http://schemas.microsoft.com/office/drawing/2014/main" id="{E3ECC308-9F01-E9BA-9C98-E5F94B1C1DBB}"/>
              </a:ext>
            </a:extLst>
          </p:cNvPr>
          <p:cNvPicPr>
            <a:picLocks noChangeAspect="1"/>
          </p:cNvPicPr>
          <p:nvPr/>
        </p:nvPicPr>
        <p:blipFill>
          <a:blip r:embed="rId3"/>
          <a:stretch>
            <a:fillRect/>
          </a:stretch>
        </p:blipFill>
        <p:spPr>
          <a:xfrm>
            <a:off x="929641" y="3667282"/>
            <a:ext cx="9220200" cy="1514475"/>
          </a:xfrm>
          <a:prstGeom prst="rect">
            <a:avLst/>
          </a:prstGeom>
        </p:spPr>
      </p:pic>
      <p:sp>
        <p:nvSpPr>
          <p:cNvPr id="3" name="Footer Placeholder 3">
            <a:extLst>
              <a:ext uri="{FF2B5EF4-FFF2-40B4-BE49-F238E27FC236}">
                <a16:creationId xmlns:a16="http://schemas.microsoft.com/office/drawing/2014/main" id="{441D6BA6-9BC5-1EC9-8AB2-11782D9F462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87750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a:t>
            </a:r>
          </a:p>
          <a:p>
            <a:pPr marL="742950" lvl="1" indent="-285750">
              <a:buFont typeface="Arial" panose="020B0604020202020204" pitchFamily="34" charset="0"/>
              <a:buChar char="•"/>
            </a:pPr>
            <a:r>
              <a:rPr lang="en-US" dirty="0"/>
              <a:t>Special methods invoked at different stages of a component's existence.</a:t>
            </a:r>
          </a:p>
          <a:p>
            <a:pPr marL="285750" indent="-285750">
              <a:buFont typeface="Arial" panose="020B0604020202020204" pitchFamily="34" charset="0"/>
              <a:buChar char="•"/>
            </a:pPr>
            <a:r>
              <a:rPr lang="en-US" b="1" dirty="0"/>
              <a:t>Phases:</a:t>
            </a:r>
          </a:p>
          <a:p>
            <a:pPr marL="742950" lvl="1" indent="-285750">
              <a:buFont typeface="Arial" panose="020B0604020202020204" pitchFamily="34" charset="0"/>
              <a:buChar char="•"/>
            </a:pPr>
            <a:r>
              <a:rPr lang="en-US" dirty="0"/>
              <a:t>Mounting: Initialization and rendering.</a:t>
            </a:r>
          </a:p>
          <a:p>
            <a:pPr marL="742950" lvl="1" indent="-285750">
              <a:buFont typeface="Arial" panose="020B0604020202020204" pitchFamily="34" charset="0"/>
              <a:buChar char="•"/>
            </a:pPr>
            <a:r>
              <a:rPr lang="en-US" dirty="0"/>
              <a:t>Updating: Re-rendering due to state or props changes.</a:t>
            </a:r>
          </a:p>
          <a:p>
            <a:pPr marL="742950" lvl="1" indent="-285750">
              <a:buFont typeface="Arial" panose="020B0604020202020204" pitchFamily="34" charset="0"/>
              <a:buChar char="•"/>
            </a:pPr>
            <a:r>
              <a:rPr lang="en-US" dirty="0"/>
              <a:t>Unmounting: Cleanup before removal from the DOM.</a:t>
            </a:r>
          </a:p>
          <a:p>
            <a:pPr marL="285750" indent="-285750">
              <a:buFont typeface="Arial" panose="020B0604020202020204" pitchFamily="34" charset="0"/>
              <a:buChar char="•"/>
            </a:pPr>
            <a:r>
              <a:rPr lang="en-US" b="1" dirty="0"/>
              <a:t>Common Lifecycle Methods:</a:t>
            </a:r>
          </a:p>
          <a:p>
            <a:pPr marL="742950" lvl="1" indent="-285750">
              <a:buFont typeface="Arial" panose="020B0604020202020204" pitchFamily="34" charset="0"/>
              <a:buChar char="•"/>
            </a:pPr>
            <a:r>
              <a:rPr lang="en-US" dirty="0" err="1"/>
              <a:t>componentDidMount</a:t>
            </a:r>
            <a:endParaRPr lang="en-US" dirty="0"/>
          </a:p>
          <a:p>
            <a:pPr marL="742950" lvl="1" indent="-285750">
              <a:buFont typeface="Arial" panose="020B0604020202020204" pitchFamily="34" charset="0"/>
              <a:buChar char="•"/>
            </a:pPr>
            <a:r>
              <a:rPr lang="en-US" dirty="0" err="1"/>
              <a:t>componentDidUpdate</a:t>
            </a:r>
            <a:endParaRPr lang="en-US" dirty="0"/>
          </a:p>
          <a:p>
            <a:pPr marL="742950" lvl="1" indent="-285750">
              <a:buFont typeface="Arial" panose="020B0604020202020204" pitchFamily="34" charset="0"/>
              <a:buChar char="•"/>
            </a:pPr>
            <a:r>
              <a:rPr lang="en-US" dirty="0" err="1"/>
              <a:t>componentWillUnmount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69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58600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What is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JavaScript Library: </a:t>
            </a:r>
            <a:r>
              <a:rPr lang="en-US" dirty="0"/>
              <a:t>Developed by Facebook.</a:t>
            </a:r>
          </a:p>
          <a:p>
            <a:pPr marL="285750" indent="-285750">
              <a:buFont typeface="Arial" panose="020B0604020202020204" pitchFamily="34" charset="0"/>
              <a:buChar char="•"/>
            </a:pPr>
            <a:r>
              <a:rPr lang="en-US" b="1" dirty="0"/>
              <a:t>Purpose: </a:t>
            </a:r>
            <a:r>
              <a:rPr lang="en-US" dirty="0"/>
              <a:t>Building user interfaces, especially single-page applications.</a:t>
            </a:r>
          </a:p>
          <a:p>
            <a:pPr marL="285750" indent="-285750">
              <a:buFont typeface="Arial" panose="020B0604020202020204" pitchFamily="34" charset="0"/>
              <a:buChar char="•"/>
            </a:pPr>
            <a:r>
              <a:rPr lang="en-US" b="1" dirty="0"/>
              <a:t>Component-Based: </a:t>
            </a:r>
            <a:r>
              <a:rPr lang="en-US" dirty="0"/>
              <a:t>Encourages reusable, modular components.</a:t>
            </a:r>
          </a:p>
          <a:p>
            <a:pPr marL="285750" indent="-285750">
              <a:buFont typeface="Arial" panose="020B0604020202020204" pitchFamily="34" charset="0"/>
              <a:buChar char="•"/>
            </a:pPr>
            <a:r>
              <a:rPr lang="en-US" b="1" dirty="0"/>
              <a:t>Declarative: </a:t>
            </a:r>
            <a:r>
              <a:rPr lang="en-US" dirty="0"/>
              <a:t>Simplifies the creation of interactive UIs.</a:t>
            </a:r>
          </a:p>
          <a:p>
            <a:endParaRPr lang="en-US" dirty="0"/>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2593734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err="1"/>
              <a:t>componentDidMount</a:t>
            </a:r>
            <a:r>
              <a:rPr lang="en-US" b="1" dirty="0"/>
              <a:t>:</a:t>
            </a:r>
          </a:p>
          <a:p>
            <a:pPr marL="742950" lvl="1" indent="-285750">
              <a:buFont typeface="Arial" panose="020B0604020202020204" pitchFamily="34" charset="0"/>
              <a:buChar char="•"/>
            </a:pPr>
            <a:r>
              <a:rPr lang="en-US" dirty="0"/>
              <a:t>Invoked immediately after a component is mounted.</a:t>
            </a:r>
          </a:p>
          <a:p>
            <a:pPr marL="742950" lvl="1" indent="-285750">
              <a:buFont typeface="Arial" panose="020B0604020202020204" pitchFamily="34" charset="0"/>
              <a:buChar char="•"/>
            </a:pPr>
            <a:r>
              <a:rPr lang="en-US" dirty="0"/>
              <a:t>Ideal for API calls or integrating third-party libraries.</a:t>
            </a:r>
          </a:p>
          <a:p>
            <a:pPr marL="285750" indent="-285750">
              <a:buFont typeface="Arial" panose="020B0604020202020204" pitchFamily="34" charset="0"/>
              <a:buChar char="•"/>
            </a:pPr>
            <a:r>
              <a:rPr lang="en-US" b="1" dirty="0" err="1"/>
              <a:t>componentDidUpdate</a:t>
            </a:r>
            <a:r>
              <a:rPr lang="en-US" b="1" dirty="0"/>
              <a:t>:</a:t>
            </a:r>
          </a:p>
          <a:p>
            <a:pPr marL="742950" lvl="1" indent="-285750">
              <a:buFont typeface="Arial" panose="020B0604020202020204" pitchFamily="34" charset="0"/>
              <a:buChar char="•"/>
            </a:pPr>
            <a:r>
              <a:rPr lang="en-US" dirty="0"/>
              <a:t>Called after component updates due to state or props changes.</a:t>
            </a:r>
          </a:p>
          <a:p>
            <a:pPr marL="742950" lvl="1" indent="-285750">
              <a:buFont typeface="Arial" panose="020B0604020202020204" pitchFamily="34" charset="0"/>
              <a:buChar char="•"/>
            </a:pPr>
            <a:r>
              <a:rPr lang="en-US" dirty="0"/>
              <a:t>Useful for reacting to prop or state changes.</a:t>
            </a:r>
          </a:p>
          <a:p>
            <a:pPr marL="285750" indent="-285750">
              <a:buFont typeface="Arial" panose="020B0604020202020204" pitchFamily="34" charset="0"/>
              <a:buChar char="•"/>
            </a:pPr>
            <a:r>
              <a:rPr lang="en-US" b="1" dirty="0" err="1"/>
              <a:t>componentWillUnmount</a:t>
            </a:r>
            <a:r>
              <a:rPr lang="en-US" b="1" dirty="0"/>
              <a:t>:</a:t>
            </a:r>
          </a:p>
          <a:p>
            <a:pPr marL="742950" lvl="1" indent="-285750">
              <a:buFont typeface="Arial" panose="020B0604020202020204" pitchFamily="34" charset="0"/>
              <a:buChar char="•"/>
            </a:pPr>
            <a:r>
              <a:rPr lang="en-US" dirty="0"/>
              <a:t>Executed just before a component is unmounted and destroyed.</a:t>
            </a:r>
          </a:p>
          <a:p>
            <a:pPr marL="742950" lvl="1" indent="-285750">
              <a:buFont typeface="Arial" panose="020B0604020202020204" pitchFamily="34" charset="0"/>
              <a:buChar char="•"/>
            </a:pPr>
            <a:r>
              <a:rPr lang="en-US" dirty="0"/>
              <a:t>Perfect for cleanup tasks like removing event listeners.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70</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712783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Scenario: Fetching Data After Mounting</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71</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a:t>
            </a:r>
            <a:r>
              <a:rPr lang="en-US" dirty="0" err="1"/>
              <a:t>componentDidMount</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3B06A0A1-3B14-5B4C-8BB1-AFA5C512DC63}"/>
              </a:ext>
            </a:extLst>
          </p:cNvPr>
          <p:cNvPicPr>
            <a:picLocks noChangeAspect="1"/>
          </p:cNvPicPr>
          <p:nvPr/>
        </p:nvPicPr>
        <p:blipFill>
          <a:blip r:embed="rId3"/>
          <a:stretch>
            <a:fillRect/>
          </a:stretch>
        </p:blipFill>
        <p:spPr>
          <a:xfrm>
            <a:off x="1313585" y="2890554"/>
            <a:ext cx="4088923" cy="3217805"/>
          </a:xfrm>
          <a:prstGeom prst="rect">
            <a:avLst/>
          </a:prstGeom>
        </p:spPr>
      </p:pic>
      <p:pic>
        <p:nvPicPr>
          <p:cNvPr id="10" name="Picture 9">
            <a:extLst>
              <a:ext uri="{FF2B5EF4-FFF2-40B4-BE49-F238E27FC236}">
                <a16:creationId xmlns:a16="http://schemas.microsoft.com/office/drawing/2014/main" id="{436FB8DA-3CF3-A013-BC56-776FBD9C46B3}"/>
              </a:ext>
            </a:extLst>
          </p:cNvPr>
          <p:cNvPicPr>
            <a:picLocks noChangeAspect="1"/>
          </p:cNvPicPr>
          <p:nvPr/>
        </p:nvPicPr>
        <p:blipFill>
          <a:blip r:embed="rId4"/>
          <a:stretch>
            <a:fillRect/>
          </a:stretch>
        </p:blipFill>
        <p:spPr>
          <a:xfrm>
            <a:off x="5490209" y="2890554"/>
            <a:ext cx="4310496" cy="2503786"/>
          </a:xfrm>
          <a:prstGeom prst="rect">
            <a:avLst/>
          </a:prstGeom>
        </p:spPr>
      </p:pic>
    </p:spTree>
    <p:extLst>
      <p:ext uri="{BB962C8B-B14F-4D97-AF65-F5344CB8AC3E}">
        <p14:creationId xmlns:p14="http://schemas.microsoft.com/office/powerpoint/2010/main" val="3171240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Scenario: </a:t>
            </a:r>
          </a:p>
          <a:p>
            <a:pPr marL="742950" lvl="1" indent="-285750">
              <a:buFont typeface="Arial" panose="020B0604020202020204" pitchFamily="34" charset="0"/>
              <a:buChar char="•"/>
            </a:pPr>
            <a:r>
              <a:rPr lang="en-US" dirty="0"/>
              <a:t>Fetching new data when a prop changes.</a:t>
            </a:r>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a:t>React to changes in props or state.</a:t>
            </a:r>
          </a:p>
          <a:p>
            <a:pPr marL="742950" lvl="1" indent="-285750">
              <a:buFont typeface="Arial" panose="020B0604020202020204" pitchFamily="34" charset="0"/>
              <a:buChar char="•"/>
            </a:pPr>
            <a:r>
              <a:rPr lang="en-US" dirty="0"/>
              <a:t>Perform operations after updates.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72</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a:t>
            </a:r>
            <a:r>
              <a:rPr lang="en-US" dirty="0" err="1"/>
              <a:t>componentDidUpdate</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098357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pic>
        <p:nvPicPr>
          <p:cNvPr id="8" name="Content Placeholder 7">
            <a:extLst>
              <a:ext uri="{FF2B5EF4-FFF2-40B4-BE49-F238E27FC236}">
                <a16:creationId xmlns:a16="http://schemas.microsoft.com/office/drawing/2014/main" id="{247180B4-900B-AFD7-2E05-280D9F96C09B}"/>
              </a:ext>
            </a:extLst>
          </p:cNvPr>
          <p:cNvPicPr>
            <a:picLocks noGrp="1" noChangeAspect="1"/>
          </p:cNvPicPr>
          <p:nvPr>
            <p:ph idx="1"/>
          </p:nvPr>
        </p:nvPicPr>
        <p:blipFill>
          <a:blip r:embed="rId3"/>
          <a:stretch>
            <a:fillRect/>
          </a:stretch>
        </p:blipFill>
        <p:spPr>
          <a:xfrm>
            <a:off x="959793" y="2417705"/>
            <a:ext cx="4310476" cy="3864160"/>
          </a:xfrm>
        </p:spPr>
      </p:pic>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73</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a:t>
            </a:r>
            <a:r>
              <a:rPr lang="en-US" dirty="0" err="1"/>
              <a:t>componentDidUpdate</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13" name="Picture 12">
            <a:extLst>
              <a:ext uri="{FF2B5EF4-FFF2-40B4-BE49-F238E27FC236}">
                <a16:creationId xmlns:a16="http://schemas.microsoft.com/office/drawing/2014/main" id="{7B697D16-803B-56E0-9C4E-B7063C6CF4F7}"/>
              </a:ext>
            </a:extLst>
          </p:cNvPr>
          <p:cNvPicPr>
            <a:picLocks noChangeAspect="1"/>
          </p:cNvPicPr>
          <p:nvPr/>
        </p:nvPicPr>
        <p:blipFill>
          <a:blip r:embed="rId4"/>
          <a:stretch>
            <a:fillRect/>
          </a:stretch>
        </p:blipFill>
        <p:spPr>
          <a:xfrm>
            <a:off x="5532092" y="2417705"/>
            <a:ext cx="4710277" cy="3864160"/>
          </a:xfrm>
          <a:prstGeom prst="rect">
            <a:avLst/>
          </a:prstGeom>
        </p:spPr>
      </p:pic>
    </p:spTree>
    <p:extLst>
      <p:ext uri="{BB962C8B-B14F-4D97-AF65-F5344CB8AC3E}">
        <p14:creationId xmlns:p14="http://schemas.microsoft.com/office/powerpoint/2010/main" val="670082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Scenario: </a:t>
            </a:r>
          </a:p>
          <a:p>
            <a:pPr marL="742950" lvl="1" indent="-285750">
              <a:buFont typeface="Arial" panose="020B0604020202020204" pitchFamily="34" charset="0"/>
              <a:buChar char="•"/>
            </a:pPr>
            <a:r>
              <a:rPr lang="en-US" dirty="0"/>
              <a:t>Cleaning up event listeners when a component is removed.</a:t>
            </a:r>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a:t>Perform necessary cleanup to prevent memory leaks.</a:t>
            </a:r>
          </a:p>
          <a:p>
            <a:pPr marL="742950" lvl="1" indent="-285750">
              <a:buFont typeface="Arial" panose="020B0604020202020204" pitchFamily="34" charset="0"/>
              <a:buChar char="•"/>
            </a:pPr>
            <a:r>
              <a:rPr lang="en-US" dirty="0"/>
              <a:t>Remove subscriptions or event listeners set up in </a:t>
            </a:r>
            <a:r>
              <a:rPr lang="en-US" dirty="0" err="1"/>
              <a:t>componentDidMount</a:t>
            </a:r>
            <a:r>
              <a:rPr lang="en-US" dirty="0"/>
              <a: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a:t>
            </a:r>
            <a:r>
              <a:rPr lang="en-US" dirty="0" err="1"/>
              <a:t>componentWillUnmount</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801385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Component Lifecycle Methods</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75</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Using </a:t>
            </a:r>
            <a:r>
              <a:rPr lang="en-US" dirty="0" err="1"/>
              <a:t>componentWillUnmount</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700D9D09-A973-90CC-AB6D-440153721AF3}"/>
              </a:ext>
            </a:extLst>
          </p:cNvPr>
          <p:cNvPicPr>
            <a:picLocks noChangeAspect="1"/>
          </p:cNvPicPr>
          <p:nvPr/>
        </p:nvPicPr>
        <p:blipFill>
          <a:blip r:embed="rId3"/>
          <a:stretch>
            <a:fillRect/>
          </a:stretch>
        </p:blipFill>
        <p:spPr>
          <a:xfrm>
            <a:off x="929641" y="2455319"/>
            <a:ext cx="5188014" cy="2812717"/>
          </a:xfrm>
          <a:prstGeom prst="rect">
            <a:avLst/>
          </a:prstGeom>
        </p:spPr>
      </p:pic>
      <p:pic>
        <p:nvPicPr>
          <p:cNvPr id="10" name="Picture 9">
            <a:extLst>
              <a:ext uri="{FF2B5EF4-FFF2-40B4-BE49-F238E27FC236}">
                <a16:creationId xmlns:a16="http://schemas.microsoft.com/office/drawing/2014/main" id="{F270E53D-3266-9D7B-ACA1-48AF86C0702C}"/>
              </a:ext>
            </a:extLst>
          </p:cNvPr>
          <p:cNvPicPr>
            <a:picLocks noChangeAspect="1"/>
          </p:cNvPicPr>
          <p:nvPr/>
        </p:nvPicPr>
        <p:blipFill>
          <a:blip r:embed="rId4"/>
          <a:stretch>
            <a:fillRect/>
          </a:stretch>
        </p:blipFill>
        <p:spPr>
          <a:xfrm>
            <a:off x="6252674" y="2455319"/>
            <a:ext cx="5136295" cy="2354135"/>
          </a:xfrm>
          <a:prstGeom prst="rect">
            <a:avLst/>
          </a:prstGeom>
        </p:spPr>
      </p:pic>
    </p:spTree>
    <p:extLst>
      <p:ext uri="{BB962C8B-B14F-4D97-AF65-F5344CB8AC3E}">
        <p14:creationId xmlns:p14="http://schemas.microsoft.com/office/powerpoint/2010/main" val="3044593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normAutofit/>
          </a:bodyPr>
          <a:lstStyle/>
          <a:p>
            <a:r>
              <a:rPr lang="en-US" dirty="0"/>
              <a:t>Handling Forms in React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76</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5" name="Picture 4" descr="A computer screen with a mouse pointer&#10;&#10;Description automatically generated">
            <a:extLst>
              <a:ext uri="{FF2B5EF4-FFF2-40B4-BE49-F238E27FC236}">
                <a16:creationId xmlns:a16="http://schemas.microsoft.com/office/drawing/2014/main" id="{2705F9F1-28ED-F000-7929-799513F743B5}"/>
              </a:ext>
            </a:extLst>
          </p:cNvPr>
          <p:cNvPicPr>
            <a:picLocks noChangeAspect="1"/>
          </p:cNvPicPr>
          <p:nvPr/>
        </p:nvPicPr>
        <p:blipFill>
          <a:blip r:embed="rId2"/>
          <a:stretch>
            <a:fillRect/>
          </a:stretch>
        </p:blipFill>
        <p:spPr>
          <a:xfrm>
            <a:off x="6818165" y="1376798"/>
            <a:ext cx="4278278" cy="4278278"/>
          </a:xfrm>
          <a:prstGeom prst="rect">
            <a:avLst/>
          </a:prstGeom>
        </p:spPr>
      </p:pic>
    </p:spTree>
    <p:extLst>
      <p:ext uri="{BB962C8B-B14F-4D97-AF65-F5344CB8AC3E}">
        <p14:creationId xmlns:p14="http://schemas.microsoft.com/office/powerpoint/2010/main" val="1198815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Form Handling in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Controlled vs. Uncontrolled Components</a:t>
            </a:r>
          </a:p>
          <a:p>
            <a:pPr marL="742950" lvl="1" indent="-285750">
              <a:buFont typeface="Arial" panose="020B0604020202020204" pitchFamily="34" charset="0"/>
              <a:buChar char="•"/>
            </a:pPr>
            <a:r>
              <a:rPr lang="en-US" dirty="0"/>
              <a:t>Controlled: Form data is handled by React state.</a:t>
            </a:r>
          </a:p>
          <a:p>
            <a:pPr marL="742950" lvl="1" indent="-285750">
              <a:buFont typeface="Arial" panose="020B0604020202020204" pitchFamily="34" charset="0"/>
              <a:buChar char="•"/>
            </a:pPr>
            <a:r>
              <a:rPr lang="en-US" dirty="0"/>
              <a:t>Uncontrolled: Form data is handled by the DOM.</a:t>
            </a:r>
          </a:p>
          <a:p>
            <a:pPr marL="285750" indent="-285750">
              <a:buFont typeface="Arial" panose="020B0604020202020204" pitchFamily="34" charset="0"/>
              <a:buChar char="•"/>
            </a:pPr>
            <a:r>
              <a:rPr lang="en-US" b="1" dirty="0"/>
              <a:t>Benefits of Controlled Components:</a:t>
            </a:r>
          </a:p>
          <a:p>
            <a:pPr marL="742950" lvl="1" indent="-285750">
              <a:buFont typeface="Arial" panose="020B0604020202020204" pitchFamily="34" charset="0"/>
              <a:buChar char="•"/>
            </a:pPr>
            <a:r>
              <a:rPr lang="en-US" dirty="0"/>
              <a:t>Easier to validate and manipulate form data.</a:t>
            </a:r>
          </a:p>
          <a:p>
            <a:pPr marL="742950" lvl="1" indent="-285750">
              <a:buFont typeface="Arial" panose="020B0604020202020204" pitchFamily="34" charset="0"/>
              <a:buChar char="•"/>
            </a:pPr>
            <a:r>
              <a:rPr lang="en-US" dirty="0"/>
              <a:t>Consistent state management.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611717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Form Validation Techniques in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Client-Side Validation:</a:t>
            </a:r>
          </a:p>
          <a:p>
            <a:pPr marL="742950" lvl="1" indent="-285750">
              <a:buFont typeface="Arial" panose="020B0604020202020204" pitchFamily="34" charset="0"/>
              <a:buChar char="•"/>
            </a:pPr>
            <a:r>
              <a:rPr lang="en-US" dirty="0"/>
              <a:t>Validating input before form submission.</a:t>
            </a:r>
          </a:p>
          <a:p>
            <a:pPr marL="285750" indent="-285750">
              <a:buFont typeface="Arial" panose="020B0604020202020204" pitchFamily="34" charset="0"/>
              <a:buChar char="•"/>
            </a:pPr>
            <a:r>
              <a:rPr lang="en-US" b="1" dirty="0"/>
              <a:t>Validation Methods:</a:t>
            </a:r>
          </a:p>
          <a:p>
            <a:pPr marL="742950" lvl="1" indent="-285750">
              <a:buFont typeface="Arial" panose="020B0604020202020204" pitchFamily="34" charset="0"/>
              <a:buChar char="•"/>
            </a:pPr>
            <a:r>
              <a:rPr lang="en-US" dirty="0"/>
              <a:t>Inline Validation: Immediate feedback as the user types.</a:t>
            </a:r>
          </a:p>
          <a:p>
            <a:pPr marL="742950" lvl="1" indent="-285750">
              <a:buFont typeface="Arial" panose="020B0604020202020204" pitchFamily="34" charset="0"/>
              <a:buChar char="•"/>
            </a:pPr>
            <a:r>
              <a:rPr lang="en-US" dirty="0"/>
              <a:t>On Submit Validation: Validate all fields upon form submission.</a:t>
            </a:r>
          </a:p>
          <a:p>
            <a:pPr marL="285750" indent="-285750">
              <a:buFont typeface="Arial" panose="020B0604020202020204" pitchFamily="34" charset="0"/>
              <a:buChar char="•"/>
            </a:pPr>
            <a:r>
              <a:rPr lang="en-US" b="1" dirty="0"/>
              <a:t>Common Validation Rules:</a:t>
            </a:r>
          </a:p>
          <a:p>
            <a:pPr marL="742950" lvl="1" indent="-285750">
              <a:buFont typeface="Arial" panose="020B0604020202020204" pitchFamily="34" charset="0"/>
              <a:buChar char="•"/>
            </a:pPr>
            <a:r>
              <a:rPr lang="en-US" dirty="0"/>
              <a:t>Required fields.</a:t>
            </a:r>
          </a:p>
          <a:p>
            <a:pPr marL="742950" lvl="1" indent="-285750">
              <a:buFont typeface="Arial" panose="020B0604020202020204" pitchFamily="34" charset="0"/>
              <a:buChar char="•"/>
            </a:pPr>
            <a:r>
              <a:rPr lang="en-US" dirty="0"/>
              <a:t>Input length.</a:t>
            </a:r>
          </a:p>
          <a:p>
            <a:pPr marL="742950" lvl="1" indent="-285750">
              <a:buFont typeface="Arial" panose="020B0604020202020204" pitchFamily="34" charset="0"/>
              <a:buChar char="•"/>
            </a:pPr>
            <a:r>
              <a:rPr lang="en-US" dirty="0"/>
              <a:t>Pattern matching (e.g., email format).</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3E4946F3-08CC-6DDF-E984-29722DE99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200061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 vs. Traditional DOM Manipulation</a:t>
            </a:r>
          </a:p>
        </p:txBody>
      </p:sp>
      <p:graphicFrame>
        <p:nvGraphicFramePr>
          <p:cNvPr id="3" name="Content Placeholder 2">
            <a:extLst>
              <a:ext uri="{FF2B5EF4-FFF2-40B4-BE49-F238E27FC236}">
                <a16:creationId xmlns:a16="http://schemas.microsoft.com/office/drawing/2014/main" id="{952AB6E2-8AAE-5991-DB16-2B2AD9648C70}"/>
              </a:ext>
            </a:extLst>
          </p:cNvPr>
          <p:cNvGraphicFramePr>
            <a:graphicFrameLocks noGrp="1"/>
          </p:cNvGraphicFramePr>
          <p:nvPr>
            <p:ph idx="1"/>
            <p:extLst>
              <p:ext uri="{D42A27DB-BD31-4B8C-83A1-F6EECF244321}">
                <p14:modId xmlns:p14="http://schemas.microsoft.com/office/powerpoint/2010/main" val="2298116982"/>
              </p:ext>
            </p:extLst>
          </p:nvPr>
        </p:nvGraphicFramePr>
        <p:xfrm>
          <a:off x="930275" y="2471738"/>
          <a:ext cx="10515597" cy="2392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630247526"/>
                    </a:ext>
                  </a:extLst>
                </a:gridCol>
                <a:gridCol w="3505199">
                  <a:extLst>
                    <a:ext uri="{9D8B030D-6E8A-4147-A177-3AD203B41FA5}">
                      <a16:colId xmlns:a16="http://schemas.microsoft.com/office/drawing/2014/main" val="3067096436"/>
                    </a:ext>
                  </a:extLst>
                </a:gridCol>
                <a:gridCol w="3505199">
                  <a:extLst>
                    <a:ext uri="{9D8B030D-6E8A-4147-A177-3AD203B41FA5}">
                      <a16:colId xmlns:a16="http://schemas.microsoft.com/office/drawing/2014/main" val="4073965624"/>
                    </a:ext>
                  </a:extLst>
                </a:gridCol>
              </a:tblGrid>
              <a:tr h="370840">
                <a:tc>
                  <a:txBody>
                    <a:bodyPr/>
                    <a:lstStyle/>
                    <a:p>
                      <a:r>
                        <a:rPr lang="en-US" dirty="0"/>
                        <a:t>Aspect</a:t>
                      </a:r>
                    </a:p>
                  </a:txBody>
                  <a:tcPr>
                    <a:solidFill>
                      <a:srgbClr val="1C3140"/>
                    </a:solidFill>
                  </a:tcPr>
                </a:tc>
                <a:tc>
                  <a:txBody>
                    <a:bodyPr/>
                    <a:lstStyle/>
                    <a:p>
                      <a:r>
                        <a:rPr lang="en-US" dirty="0"/>
                        <a:t>Controlled Components</a:t>
                      </a:r>
                    </a:p>
                  </a:txBody>
                  <a:tcPr>
                    <a:solidFill>
                      <a:srgbClr val="1C3140"/>
                    </a:solidFill>
                  </a:tcPr>
                </a:tc>
                <a:tc>
                  <a:txBody>
                    <a:bodyPr/>
                    <a:lstStyle/>
                    <a:p>
                      <a:r>
                        <a:rPr lang="en-US" dirty="0"/>
                        <a:t>Uncontrolled Components</a:t>
                      </a:r>
                    </a:p>
                  </a:txBody>
                  <a:tcPr>
                    <a:solidFill>
                      <a:srgbClr val="1C3140"/>
                    </a:solidFill>
                  </a:tcPr>
                </a:tc>
                <a:extLst>
                  <a:ext uri="{0D108BD9-81ED-4DB2-BD59-A6C34878D82A}">
                    <a16:rowId xmlns:a16="http://schemas.microsoft.com/office/drawing/2014/main" val="699656730"/>
                  </a:ext>
                </a:extLst>
              </a:tr>
              <a:tr h="370840">
                <a:tc>
                  <a:txBody>
                    <a:bodyPr/>
                    <a:lstStyle/>
                    <a:p>
                      <a:r>
                        <a:rPr lang="en-US" dirty="0">
                          <a:solidFill>
                            <a:srgbClr val="1C3140"/>
                          </a:solidFill>
                        </a:rPr>
                        <a:t>Data Handling</a:t>
                      </a:r>
                    </a:p>
                  </a:txBody>
                  <a:tcPr/>
                </a:tc>
                <a:tc>
                  <a:txBody>
                    <a:bodyPr/>
                    <a:lstStyle/>
                    <a:p>
                      <a:r>
                        <a:rPr lang="en-US" dirty="0">
                          <a:solidFill>
                            <a:srgbClr val="1C3140"/>
                          </a:solidFill>
                        </a:rPr>
                        <a:t>Managed by React state</a:t>
                      </a:r>
                    </a:p>
                  </a:txBody>
                  <a:tcPr/>
                </a:tc>
                <a:tc>
                  <a:txBody>
                    <a:bodyPr/>
                    <a:lstStyle/>
                    <a:p>
                      <a:r>
                        <a:rPr lang="en-US" dirty="0">
                          <a:solidFill>
                            <a:srgbClr val="1C3140"/>
                          </a:solidFill>
                        </a:rPr>
                        <a:t>Managed by the DOM</a:t>
                      </a:r>
                    </a:p>
                  </a:txBody>
                  <a:tcPr/>
                </a:tc>
                <a:extLst>
                  <a:ext uri="{0D108BD9-81ED-4DB2-BD59-A6C34878D82A}">
                    <a16:rowId xmlns:a16="http://schemas.microsoft.com/office/drawing/2014/main" val="4214309794"/>
                  </a:ext>
                </a:extLst>
              </a:tr>
              <a:tr h="370840">
                <a:tc>
                  <a:txBody>
                    <a:bodyPr/>
                    <a:lstStyle/>
                    <a:p>
                      <a:r>
                        <a:rPr lang="en-US" dirty="0">
                          <a:solidFill>
                            <a:srgbClr val="1C3140"/>
                          </a:solidFill>
                        </a:rPr>
                        <a:t>Validation</a:t>
                      </a:r>
                    </a:p>
                  </a:txBody>
                  <a:tcPr/>
                </a:tc>
                <a:tc>
                  <a:txBody>
                    <a:bodyPr/>
                    <a:lstStyle/>
                    <a:p>
                      <a:r>
                        <a:rPr lang="en-US" dirty="0">
                          <a:solidFill>
                            <a:srgbClr val="1C3140"/>
                          </a:solidFill>
                        </a:rPr>
                        <a:t>Easier to implement and manage</a:t>
                      </a:r>
                    </a:p>
                  </a:txBody>
                  <a:tcPr/>
                </a:tc>
                <a:tc>
                  <a:txBody>
                    <a:bodyPr/>
                    <a:lstStyle/>
                    <a:p>
                      <a:r>
                        <a:rPr lang="en-US" dirty="0">
                          <a:solidFill>
                            <a:srgbClr val="1C3140"/>
                          </a:solidFill>
                        </a:rPr>
                        <a:t>More complex and less predictable</a:t>
                      </a:r>
                    </a:p>
                  </a:txBody>
                  <a:tcPr/>
                </a:tc>
                <a:extLst>
                  <a:ext uri="{0D108BD9-81ED-4DB2-BD59-A6C34878D82A}">
                    <a16:rowId xmlns:a16="http://schemas.microsoft.com/office/drawing/2014/main" val="115567721"/>
                  </a:ext>
                </a:extLst>
              </a:tr>
              <a:tr h="370840">
                <a:tc>
                  <a:txBody>
                    <a:bodyPr/>
                    <a:lstStyle/>
                    <a:p>
                      <a:r>
                        <a:rPr lang="en-US" dirty="0">
                          <a:solidFill>
                            <a:srgbClr val="1C3140"/>
                          </a:solidFill>
                        </a:rPr>
                        <a:t>State Access</a:t>
                      </a:r>
                    </a:p>
                  </a:txBody>
                  <a:tcPr/>
                </a:tc>
                <a:tc>
                  <a:txBody>
                    <a:bodyPr/>
                    <a:lstStyle/>
                    <a:p>
                      <a:r>
                        <a:rPr lang="en-US" dirty="0">
                          <a:solidFill>
                            <a:srgbClr val="1C3140"/>
                          </a:solidFill>
                        </a:rPr>
                        <a:t>Immediate access to form data</a:t>
                      </a:r>
                    </a:p>
                  </a:txBody>
                  <a:tcPr/>
                </a:tc>
                <a:tc>
                  <a:txBody>
                    <a:bodyPr/>
                    <a:lstStyle/>
                    <a:p>
                      <a:r>
                        <a:rPr lang="en-US" dirty="0">
                          <a:solidFill>
                            <a:srgbClr val="1C3140"/>
                          </a:solidFill>
                        </a:rPr>
                        <a:t>Access via refs after form submission</a:t>
                      </a:r>
                    </a:p>
                  </a:txBody>
                  <a:tcPr/>
                </a:tc>
                <a:extLst>
                  <a:ext uri="{0D108BD9-81ED-4DB2-BD59-A6C34878D82A}">
                    <a16:rowId xmlns:a16="http://schemas.microsoft.com/office/drawing/2014/main" val="2239500334"/>
                  </a:ext>
                </a:extLst>
              </a:tr>
              <a:tr h="370840">
                <a:tc>
                  <a:txBody>
                    <a:bodyPr/>
                    <a:lstStyle/>
                    <a:p>
                      <a:r>
                        <a:rPr lang="en-US" dirty="0">
                          <a:solidFill>
                            <a:srgbClr val="1C3140"/>
                          </a:solidFill>
                        </a:rPr>
                        <a:t>Use Cases</a:t>
                      </a:r>
                    </a:p>
                  </a:txBody>
                  <a:tcPr/>
                </a:tc>
                <a:tc>
                  <a:txBody>
                    <a:bodyPr/>
                    <a:lstStyle/>
                    <a:p>
                      <a:r>
                        <a:rPr lang="en-US" dirty="0">
                          <a:solidFill>
                            <a:srgbClr val="1C3140"/>
                          </a:solidFill>
                        </a:rPr>
                        <a:t>Preferred for complex forms and validations</a:t>
                      </a:r>
                    </a:p>
                  </a:txBody>
                  <a:tcPr/>
                </a:tc>
                <a:tc>
                  <a:txBody>
                    <a:bodyPr/>
                    <a:lstStyle/>
                    <a:p>
                      <a:r>
                        <a:rPr lang="en-US" dirty="0">
                          <a:solidFill>
                            <a:srgbClr val="1C3140"/>
                          </a:solidFill>
                        </a:rPr>
                        <a:t>Suitable for simple or legacy forms</a:t>
                      </a:r>
                    </a:p>
                  </a:txBody>
                  <a:tcPr/>
                </a:tc>
                <a:extLst>
                  <a:ext uri="{0D108BD9-81ED-4DB2-BD59-A6C34878D82A}">
                    <a16:rowId xmlns:a16="http://schemas.microsoft.com/office/drawing/2014/main" val="3588271865"/>
                  </a:ext>
                </a:extLst>
              </a:tr>
            </a:tbl>
          </a:graphicData>
        </a:graphic>
      </p:graphicFrame>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79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6" name="Footer Placeholder 3">
            <a:extLst>
              <a:ext uri="{FF2B5EF4-FFF2-40B4-BE49-F238E27FC236}">
                <a16:creationId xmlns:a16="http://schemas.microsoft.com/office/drawing/2014/main" id="{B05D49FD-DC48-1363-18A0-01DF587AE4B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070577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Component-Based Architecture:</a:t>
            </a:r>
          </a:p>
          <a:p>
            <a:pPr marL="742950" lvl="1" indent="-285750">
              <a:buFont typeface="Arial" panose="020B0604020202020204" pitchFamily="34" charset="0"/>
              <a:buChar char="•"/>
            </a:pPr>
            <a:r>
              <a:rPr lang="en-US" dirty="0"/>
              <a:t>Reusable UI components</a:t>
            </a:r>
          </a:p>
          <a:p>
            <a:pPr marL="742950" lvl="1" indent="-285750">
              <a:buFont typeface="Arial" panose="020B0604020202020204" pitchFamily="34" charset="0"/>
              <a:buChar char="•"/>
            </a:pPr>
            <a:r>
              <a:rPr lang="en-US" dirty="0"/>
              <a:t>Simplifies development and maintenance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Declarative Syntax:</a:t>
            </a:r>
          </a:p>
          <a:p>
            <a:pPr marL="742950" lvl="1" indent="-285750">
              <a:buFont typeface="Arial" panose="020B0604020202020204" pitchFamily="34" charset="0"/>
              <a:buChar char="•"/>
            </a:pPr>
            <a:r>
              <a:rPr lang="en-US" dirty="0"/>
              <a:t>Describe what the UI should look like</a:t>
            </a:r>
          </a:p>
          <a:p>
            <a:pPr marL="742950" lvl="1" indent="-285750">
              <a:buFont typeface="Arial" panose="020B0604020202020204" pitchFamily="34" charset="0"/>
              <a:buChar char="•"/>
            </a:pPr>
            <a:r>
              <a:rPr lang="en-US" dirty="0"/>
              <a:t>React handles how to update the DOM</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Virtual DOM:</a:t>
            </a:r>
          </a:p>
          <a:p>
            <a:pPr marL="742950" lvl="1" indent="-285750">
              <a:buFont typeface="Arial" panose="020B0604020202020204" pitchFamily="34" charset="0"/>
              <a:buChar char="•"/>
            </a:pPr>
            <a:r>
              <a:rPr lang="en-US" dirty="0"/>
              <a:t>Efficiently updates and renders components</a:t>
            </a:r>
          </a:p>
          <a:p>
            <a:pPr marL="742950" lvl="1" indent="-285750">
              <a:buFont typeface="Arial" panose="020B0604020202020204" pitchFamily="34" charset="0"/>
              <a:buChar char="•"/>
            </a:pPr>
            <a:r>
              <a:rPr lang="en-US" dirty="0"/>
              <a:t>Enhances performance for dynamic applications</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Why Use React Instead of Pure JavaScript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25942796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Working with uncontrolled components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80</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12" name="Picture 11">
            <a:extLst>
              <a:ext uri="{FF2B5EF4-FFF2-40B4-BE49-F238E27FC236}">
                <a16:creationId xmlns:a16="http://schemas.microsoft.com/office/drawing/2014/main" id="{682C3B80-9EA0-75EF-E953-129DBF59016B}"/>
              </a:ext>
            </a:extLst>
          </p:cNvPr>
          <p:cNvPicPr>
            <a:picLocks noChangeAspect="1"/>
          </p:cNvPicPr>
          <p:nvPr/>
        </p:nvPicPr>
        <p:blipFill>
          <a:blip r:embed="rId3"/>
          <a:stretch>
            <a:fillRect/>
          </a:stretch>
        </p:blipFill>
        <p:spPr>
          <a:xfrm>
            <a:off x="928799" y="1659524"/>
            <a:ext cx="4898260" cy="3887780"/>
          </a:xfrm>
          <a:prstGeom prst="rect">
            <a:avLst/>
          </a:prstGeom>
        </p:spPr>
      </p:pic>
      <p:pic>
        <p:nvPicPr>
          <p:cNvPr id="15" name="Picture 14">
            <a:extLst>
              <a:ext uri="{FF2B5EF4-FFF2-40B4-BE49-F238E27FC236}">
                <a16:creationId xmlns:a16="http://schemas.microsoft.com/office/drawing/2014/main" id="{0EA05116-FA92-C283-86E0-FD0510CF17CB}"/>
              </a:ext>
            </a:extLst>
          </p:cNvPr>
          <p:cNvPicPr>
            <a:picLocks noChangeAspect="1"/>
          </p:cNvPicPr>
          <p:nvPr/>
        </p:nvPicPr>
        <p:blipFill>
          <a:blip r:embed="rId4"/>
          <a:stretch>
            <a:fillRect/>
          </a:stretch>
        </p:blipFill>
        <p:spPr>
          <a:xfrm>
            <a:off x="5956767" y="1659524"/>
            <a:ext cx="5344600" cy="3887780"/>
          </a:xfrm>
          <a:prstGeom prst="rect">
            <a:avLst/>
          </a:prstGeom>
        </p:spPr>
      </p:pic>
      <p:sp>
        <p:nvSpPr>
          <p:cNvPr id="2" name="Footer Placeholder 3">
            <a:extLst>
              <a:ext uri="{FF2B5EF4-FFF2-40B4-BE49-F238E27FC236}">
                <a16:creationId xmlns:a16="http://schemas.microsoft.com/office/drawing/2014/main" id="{203F59C5-D4F0-5E34-1B15-F0619900EC7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825132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Creating controlled form elements</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81</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17" name="Picture 16">
            <a:extLst>
              <a:ext uri="{FF2B5EF4-FFF2-40B4-BE49-F238E27FC236}">
                <a16:creationId xmlns:a16="http://schemas.microsoft.com/office/drawing/2014/main" id="{49B6F883-EE6A-AB68-C898-F7C99AB8666E}"/>
              </a:ext>
            </a:extLst>
          </p:cNvPr>
          <p:cNvPicPr>
            <a:picLocks noChangeAspect="1"/>
          </p:cNvPicPr>
          <p:nvPr/>
        </p:nvPicPr>
        <p:blipFill>
          <a:blip r:embed="rId3"/>
          <a:stretch>
            <a:fillRect/>
          </a:stretch>
        </p:blipFill>
        <p:spPr>
          <a:xfrm>
            <a:off x="928800" y="1659524"/>
            <a:ext cx="5251252" cy="4095817"/>
          </a:xfrm>
          <a:prstGeom prst="rect">
            <a:avLst/>
          </a:prstGeom>
        </p:spPr>
      </p:pic>
      <p:pic>
        <p:nvPicPr>
          <p:cNvPr id="19" name="Picture 18">
            <a:extLst>
              <a:ext uri="{FF2B5EF4-FFF2-40B4-BE49-F238E27FC236}">
                <a16:creationId xmlns:a16="http://schemas.microsoft.com/office/drawing/2014/main" id="{7B5D0BDC-BBCD-92FE-68C2-5DB3A848E86D}"/>
              </a:ext>
            </a:extLst>
          </p:cNvPr>
          <p:cNvPicPr>
            <a:picLocks noChangeAspect="1"/>
          </p:cNvPicPr>
          <p:nvPr/>
        </p:nvPicPr>
        <p:blipFill>
          <a:blip r:embed="rId4"/>
          <a:stretch>
            <a:fillRect/>
          </a:stretch>
        </p:blipFill>
        <p:spPr>
          <a:xfrm>
            <a:off x="6260875" y="1659524"/>
            <a:ext cx="4756749" cy="4098901"/>
          </a:xfrm>
          <a:prstGeom prst="rect">
            <a:avLst/>
          </a:prstGeom>
        </p:spPr>
      </p:pic>
      <p:sp>
        <p:nvSpPr>
          <p:cNvPr id="2" name="Footer Placeholder 3">
            <a:extLst>
              <a:ext uri="{FF2B5EF4-FFF2-40B4-BE49-F238E27FC236}">
                <a16:creationId xmlns:a16="http://schemas.microsoft.com/office/drawing/2014/main" id="{BBC1EE97-EF35-135C-9500-9623DF0C30AA}"/>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369246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Building a Custom Hook</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82</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7568D59D-9E8D-16EB-E686-94D20C786410}"/>
              </a:ext>
            </a:extLst>
          </p:cNvPr>
          <p:cNvPicPr>
            <a:picLocks noChangeAspect="1"/>
          </p:cNvPicPr>
          <p:nvPr/>
        </p:nvPicPr>
        <p:blipFill>
          <a:blip r:embed="rId3"/>
          <a:stretch>
            <a:fillRect/>
          </a:stretch>
        </p:blipFill>
        <p:spPr>
          <a:xfrm>
            <a:off x="928799" y="1659524"/>
            <a:ext cx="7820754" cy="4579257"/>
          </a:xfrm>
          <a:prstGeom prst="rect">
            <a:avLst/>
          </a:prstGeom>
        </p:spPr>
      </p:pic>
      <p:sp>
        <p:nvSpPr>
          <p:cNvPr id="2" name="Footer Placeholder 3">
            <a:extLst>
              <a:ext uri="{FF2B5EF4-FFF2-40B4-BE49-F238E27FC236}">
                <a16:creationId xmlns:a16="http://schemas.microsoft.com/office/drawing/2014/main" id="{DA1D73C9-002F-D081-D7BC-0AFC8D9F4BC9}"/>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741125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lstStyle/>
          <a:p>
            <a:r>
              <a:rPr lang="en-US" dirty="0"/>
              <a:t>Building a Custom Hook</a:t>
            </a:r>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83</a:t>
            </a:fld>
            <a:endParaRPr lang="en-US" dirty="0"/>
          </a:p>
        </p:txBody>
      </p:sp>
      <p:sp>
        <p:nvSpPr>
          <p:cNvPr id="9" name="Text Placeholder 8">
            <a:extLst>
              <a:ext uri="{FF2B5EF4-FFF2-40B4-BE49-F238E27FC236}">
                <a16:creationId xmlns:a16="http://schemas.microsoft.com/office/drawing/2014/main" id="{6C101AEA-00FF-2F4A-66DB-2CCC26C9CB60}"/>
              </a:ext>
            </a:extLst>
          </p:cNvPr>
          <p:cNvSpPr>
            <a:spLocks noGrp="1"/>
          </p:cNvSpPr>
          <p:nvPr>
            <p:ph type="body" sz="quarter" idx="14"/>
          </p:nvPr>
        </p:nvSpPr>
        <p:spPr/>
        <p:txBody>
          <a:bodyPr/>
          <a:lstStyle/>
          <a:p>
            <a:r>
              <a:rPr lang="en-US" dirty="0"/>
              <a:t>2024</a:t>
            </a:r>
          </a:p>
          <a:p>
            <a:endParaRPr lang="en-US" dirty="0"/>
          </a:p>
        </p:txBody>
      </p:sp>
      <p:sp>
        <p:nvSpPr>
          <p:cNvPr id="10" name="Picture Placeholder 9">
            <a:extLst>
              <a:ext uri="{FF2B5EF4-FFF2-40B4-BE49-F238E27FC236}">
                <a16:creationId xmlns:a16="http://schemas.microsoft.com/office/drawing/2014/main" id="{8603267C-A569-B55A-DABA-8BF4377FA2E1}"/>
              </a:ext>
            </a:extLst>
          </p:cNvPr>
          <p:cNvSpPr>
            <a:spLocks noGrp="1"/>
          </p:cNvSpPr>
          <p:nvPr>
            <p:ph type="pic" sz="quarter" idx="15"/>
          </p:nvPr>
        </p:nvSpPr>
        <p:spPr/>
        <p:txBody>
          <a:bodyPr/>
          <a:lstStyle/>
          <a:p>
            <a:endParaRPr lang="en-US" dirty="0"/>
          </a:p>
        </p:txBody>
      </p:sp>
      <p:pic>
        <p:nvPicPr>
          <p:cNvPr id="5" name="Picture 4">
            <a:extLst>
              <a:ext uri="{FF2B5EF4-FFF2-40B4-BE49-F238E27FC236}">
                <a16:creationId xmlns:a16="http://schemas.microsoft.com/office/drawing/2014/main" id="{3D6B641F-32A8-E873-DED2-7ECE4170A530}"/>
              </a:ext>
            </a:extLst>
          </p:cNvPr>
          <p:cNvPicPr>
            <a:picLocks noChangeAspect="1"/>
          </p:cNvPicPr>
          <p:nvPr/>
        </p:nvPicPr>
        <p:blipFill>
          <a:blip r:embed="rId3"/>
          <a:stretch>
            <a:fillRect/>
          </a:stretch>
        </p:blipFill>
        <p:spPr>
          <a:xfrm>
            <a:off x="928799" y="1659525"/>
            <a:ext cx="5137722" cy="3791016"/>
          </a:xfrm>
          <a:prstGeom prst="rect">
            <a:avLst/>
          </a:prstGeom>
        </p:spPr>
      </p:pic>
      <p:pic>
        <p:nvPicPr>
          <p:cNvPr id="11" name="Picture 10">
            <a:extLst>
              <a:ext uri="{FF2B5EF4-FFF2-40B4-BE49-F238E27FC236}">
                <a16:creationId xmlns:a16="http://schemas.microsoft.com/office/drawing/2014/main" id="{9F465FE9-80A9-54C8-DAFE-304D1039EECE}"/>
              </a:ext>
            </a:extLst>
          </p:cNvPr>
          <p:cNvPicPr>
            <a:picLocks noChangeAspect="1"/>
          </p:cNvPicPr>
          <p:nvPr/>
        </p:nvPicPr>
        <p:blipFill>
          <a:blip r:embed="rId4"/>
          <a:stretch>
            <a:fillRect/>
          </a:stretch>
        </p:blipFill>
        <p:spPr>
          <a:xfrm>
            <a:off x="6140435" y="1659523"/>
            <a:ext cx="5270022" cy="3791016"/>
          </a:xfrm>
          <a:prstGeom prst="rect">
            <a:avLst/>
          </a:prstGeom>
        </p:spPr>
      </p:pic>
      <p:sp>
        <p:nvSpPr>
          <p:cNvPr id="2" name="Footer Placeholder 3">
            <a:extLst>
              <a:ext uri="{FF2B5EF4-FFF2-40B4-BE49-F238E27FC236}">
                <a16:creationId xmlns:a16="http://schemas.microsoft.com/office/drawing/2014/main" id="{AF86391F-D73D-32CD-A4D8-D451A41F3C4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935667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Choosing a Form Library</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Formik:</a:t>
            </a:r>
          </a:p>
          <a:p>
            <a:pPr marL="742950" lvl="1" indent="-285750">
              <a:buFont typeface="Arial" panose="020B0604020202020204" pitchFamily="34" charset="0"/>
              <a:buChar char="•"/>
            </a:pPr>
            <a:r>
              <a:rPr lang="en-US" dirty="0">
                <a:solidFill>
                  <a:srgbClr val="1C3140"/>
                </a:solidFill>
              </a:rPr>
              <a:t>Formik comes with battle-tested solutions for input validation, formatting, masking, arrays, and error handling. This means you spend less time writing form code and more time building your next big thing.</a:t>
            </a:r>
          </a:p>
          <a:p>
            <a:pPr marL="742950" lvl="1" indent="-285750">
              <a:buFont typeface="Arial" panose="020B0604020202020204" pitchFamily="34" charset="0"/>
              <a:buChar char="•"/>
            </a:pPr>
            <a:r>
              <a:rPr lang="en-US" dirty="0">
                <a:solidFill>
                  <a:srgbClr val="1C3140"/>
                </a:solidFill>
                <a:hlinkClick r:id="rId3">
                  <a:extLst>
                    <a:ext uri="{A12FA001-AC4F-418D-AE19-62706E023703}">
                      <ahyp:hlinkClr xmlns:ahyp="http://schemas.microsoft.com/office/drawing/2018/hyperlinkcolor" val="tx"/>
                    </a:ext>
                  </a:extLst>
                </a:hlinkClick>
              </a:rPr>
              <a:t>https://formik.org/</a:t>
            </a:r>
            <a:endParaRPr lang="en-US" dirty="0">
              <a:solidFill>
                <a:srgbClr val="1C3140"/>
              </a:solidFill>
            </a:endParaRPr>
          </a:p>
          <a:p>
            <a:pPr marL="285750" indent="-285750">
              <a:buFont typeface="Arial" panose="020B0604020202020204" pitchFamily="34" charset="0"/>
              <a:buChar char="•"/>
            </a:pPr>
            <a:r>
              <a:rPr lang="en-US" b="1" dirty="0">
                <a:solidFill>
                  <a:srgbClr val="1C3140"/>
                </a:solidFill>
              </a:rPr>
              <a:t>React Hook Form</a:t>
            </a:r>
          </a:p>
          <a:p>
            <a:pPr marL="742950" lvl="1" indent="-285750">
              <a:buFont typeface="Arial" panose="020B0604020202020204" pitchFamily="34" charset="0"/>
              <a:buChar char="•"/>
            </a:pPr>
            <a:r>
              <a:rPr lang="en-US" dirty="0">
                <a:solidFill>
                  <a:srgbClr val="1C3140"/>
                </a:solidFill>
              </a:rPr>
              <a:t>Performant, flexible and extensible forms with easy-to-use validation.</a:t>
            </a:r>
          </a:p>
          <a:p>
            <a:pPr marL="742950" lvl="1" indent="-285750">
              <a:buFont typeface="Arial" panose="020B0604020202020204" pitchFamily="34" charset="0"/>
              <a:buChar char="•"/>
            </a:pPr>
            <a:r>
              <a:rPr lang="en-US" dirty="0">
                <a:solidFill>
                  <a:srgbClr val="1C3140"/>
                </a:solidFill>
                <a:hlinkClick r:id="rId4">
                  <a:extLst>
                    <a:ext uri="{A12FA001-AC4F-418D-AE19-62706E023703}">
                      <ahyp:hlinkClr xmlns:ahyp="http://schemas.microsoft.com/office/drawing/2018/hyperlinkcolor" val="tx"/>
                    </a:ext>
                  </a:extLst>
                </a:hlinkClick>
              </a:rPr>
              <a:t>https://www.react-hook-form.com/</a:t>
            </a:r>
            <a:endParaRPr lang="en-US" dirty="0">
              <a:solidFill>
                <a:srgbClr val="1C3140"/>
              </a:solidFill>
            </a:endParaRPr>
          </a:p>
          <a:p>
            <a:pPr marL="285750" indent="-285750">
              <a:buFont typeface="Arial" panose="020B0604020202020204" pitchFamily="34" charset="0"/>
              <a:buChar char="•"/>
            </a:pPr>
            <a:r>
              <a:rPr lang="en-US" b="1" dirty="0">
                <a:solidFill>
                  <a:srgbClr val="1C3140"/>
                </a:solidFill>
              </a:rPr>
              <a:t>usehooks</a:t>
            </a:r>
          </a:p>
          <a:p>
            <a:pPr marL="742950" lvl="1" indent="-285750">
              <a:buFont typeface="Arial" panose="020B0604020202020204" pitchFamily="34" charset="0"/>
              <a:buChar char="•"/>
            </a:pPr>
            <a:r>
              <a:rPr lang="en-US" dirty="0">
                <a:solidFill>
                  <a:srgbClr val="1C3140"/>
                </a:solidFill>
              </a:rPr>
              <a:t>A collection of modern, server-safe React hooks – from the </a:t>
            </a:r>
            <a:r>
              <a:rPr lang="en-US" dirty="0" err="1">
                <a:solidFill>
                  <a:srgbClr val="1C3140"/>
                </a:solidFill>
              </a:rPr>
              <a:t>ui.dev</a:t>
            </a:r>
            <a:r>
              <a:rPr lang="en-US" dirty="0">
                <a:solidFill>
                  <a:srgbClr val="1C3140"/>
                </a:solidFill>
              </a:rPr>
              <a:t> team</a:t>
            </a:r>
          </a:p>
          <a:p>
            <a:pPr marL="742950" lvl="1" indent="-285750">
              <a:buFont typeface="Arial" panose="020B0604020202020204" pitchFamily="34" charset="0"/>
              <a:buChar char="•"/>
            </a:pPr>
            <a:r>
              <a:rPr lang="en-US" dirty="0">
                <a:solidFill>
                  <a:srgbClr val="1C3140"/>
                </a:solidFill>
                <a:hlinkClick r:id="rId5">
                  <a:extLst>
                    <a:ext uri="{A12FA001-AC4F-418D-AE19-62706E023703}">
                      <ahyp:hlinkClr xmlns:ahyp="http://schemas.microsoft.com/office/drawing/2018/hyperlinkcolor" val="tx"/>
                    </a:ext>
                  </a:extLst>
                </a:hlinkClick>
              </a:rPr>
              <a:t>https://usehooks.com/</a:t>
            </a:r>
            <a:endParaRPr lang="en-US"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84</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646676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normAutofit/>
          </a:bodyPr>
          <a:lstStyle/>
          <a:p>
            <a:r>
              <a:rPr lang="en-US" dirty="0"/>
              <a:t>Asynchronous React</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85</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7" name="Picture 6" descr="A yellow and blue gear with circles&#10;&#10;Description automatically generated">
            <a:extLst>
              <a:ext uri="{FF2B5EF4-FFF2-40B4-BE49-F238E27FC236}">
                <a16:creationId xmlns:a16="http://schemas.microsoft.com/office/drawing/2014/main" id="{55201A0F-CBA3-5855-7AD7-ADA8954763FF}"/>
              </a:ext>
            </a:extLst>
          </p:cNvPr>
          <p:cNvPicPr>
            <a:picLocks noChangeAspect="1"/>
          </p:cNvPicPr>
          <p:nvPr/>
        </p:nvPicPr>
        <p:blipFill>
          <a:blip r:embed="rId2"/>
          <a:stretch>
            <a:fillRect/>
          </a:stretch>
        </p:blipFill>
        <p:spPr>
          <a:xfrm>
            <a:off x="7382825" y="1684791"/>
            <a:ext cx="3803040" cy="3803040"/>
          </a:xfrm>
          <a:prstGeom prst="rect">
            <a:avLst/>
          </a:prstGeom>
        </p:spPr>
      </p:pic>
    </p:spTree>
    <p:extLst>
      <p:ext uri="{BB962C8B-B14F-4D97-AF65-F5344CB8AC3E}">
        <p14:creationId xmlns:p14="http://schemas.microsoft.com/office/powerpoint/2010/main" val="33560954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Asynchronous 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b="1" dirty="0"/>
              <a:t>Definition:</a:t>
            </a:r>
          </a:p>
          <a:p>
            <a:pPr marL="742950" lvl="1" indent="-285750">
              <a:buFont typeface="Arial" panose="020B0604020202020204" pitchFamily="34" charset="0"/>
              <a:buChar char="•"/>
            </a:pPr>
            <a:r>
              <a:rPr lang="en-US" dirty="0"/>
              <a:t>Operations that occur without blocking the main execution thread.</a:t>
            </a:r>
          </a:p>
          <a:p>
            <a:pPr marL="285750" indent="-285750">
              <a:buFont typeface="Arial" panose="020B0604020202020204" pitchFamily="34" charset="0"/>
              <a:buChar char="•"/>
            </a:pPr>
            <a:r>
              <a:rPr lang="en-US" b="1" dirty="0"/>
              <a:t>Common Asynchronous Tasks:</a:t>
            </a:r>
          </a:p>
          <a:p>
            <a:pPr marL="742950" lvl="1" indent="-285750">
              <a:buFont typeface="Arial" panose="020B0604020202020204" pitchFamily="34" charset="0"/>
              <a:buChar char="•"/>
            </a:pPr>
            <a:r>
              <a:rPr lang="en-US" dirty="0"/>
              <a:t>Fetching data from APIs.</a:t>
            </a:r>
          </a:p>
          <a:p>
            <a:pPr marL="742950" lvl="1" indent="-285750">
              <a:buFont typeface="Arial" panose="020B0604020202020204" pitchFamily="34" charset="0"/>
              <a:buChar char="•"/>
            </a:pPr>
            <a:r>
              <a:rPr lang="en-US" dirty="0"/>
              <a:t>Handling user input.</a:t>
            </a:r>
          </a:p>
          <a:p>
            <a:pPr marL="742950" lvl="1" indent="-285750">
              <a:buFont typeface="Arial" panose="020B0604020202020204" pitchFamily="34" charset="0"/>
              <a:buChar char="•"/>
            </a:pPr>
            <a:r>
              <a:rPr lang="en-US" dirty="0"/>
              <a:t>Managing timers and intervals.</a:t>
            </a:r>
          </a:p>
          <a:p>
            <a:pPr marL="285750" indent="-285750">
              <a:buFont typeface="Arial" panose="020B0604020202020204" pitchFamily="34" charset="0"/>
              <a:buChar char="•"/>
            </a:pPr>
            <a:r>
              <a:rPr lang="en-US" b="1" dirty="0"/>
              <a:t>Handling Asynchronous Operations:</a:t>
            </a:r>
          </a:p>
          <a:p>
            <a:pPr marL="742950" lvl="1" indent="-285750">
              <a:buFont typeface="Arial" panose="020B0604020202020204" pitchFamily="34" charset="0"/>
              <a:buChar char="•"/>
            </a:pPr>
            <a:r>
              <a:rPr lang="en-US" dirty="0"/>
              <a:t>Promises and Async/Await</a:t>
            </a:r>
          </a:p>
          <a:p>
            <a:pPr marL="742950" lvl="1" indent="-285750">
              <a:buFont typeface="Arial" panose="020B0604020202020204" pitchFamily="34" charset="0"/>
              <a:buChar char="•"/>
            </a:pPr>
            <a:r>
              <a:rPr lang="en-US" dirty="0"/>
              <a:t>React Lifecycle Methods (e.g., </a:t>
            </a:r>
            <a:r>
              <a:rPr lang="en-US" dirty="0" err="1"/>
              <a:t>componentDidMount</a:t>
            </a:r>
            <a:r>
              <a:rPr lang="en-US" dirty="0"/>
              <a:t>)</a:t>
            </a:r>
          </a:p>
          <a:p>
            <a:pPr marL="742950" lvl="1" indent="-285750">
              <a:buFont typeface="Arial" panose="020B0604020202020204" pitchFamily="34" charset="0"/>
              <a:buChar char="•"/>
            </a:pPr>
            <a:r>
              <a:rPr lang="en-US" dirty="0"/>
              <a:t>Hooks (e.g., </a:t>
            </a:r>
            <a:r>
              <a:rPr lang="en-US" dirty="0" err="1"/>
              <a:t>useEffect</a:t>
            </a:r>
            <a:r>
              <a:rPr lang="en-US" dirty="0"/>
              <a:t>)</a:t>
            </a:r>
          </a:p>
          <a:p>
            <a:pPr marL="285750" indent="-285750">
              <a:buFont typeface="Arial" panose="020B0604020202020204" pitchFamily="34" charset="0"/>
              <a:buChar char="•"/>
            </a:pPr>
            <a:r>
              <a:rPr lang="en-US" b="1" dirty="0"/>
              <a:t>Importance:</a:t>
            </a:r>
          </a:p>
          <a:p>
            <a:pPr marL="742950" lvl="1" indent="-285750">
              <a:buFont typeface="Arial" panose="020B0604020202020204" pitchFamily="34" charset="0"/>
              <a:buChar char="•"/>
            </a:pPr>
            <a:r>
              <a:rPr lang="en-US" dirty="0"/>
              <a:t>Improves application performance and user experience.</a:t>
            </a:r>
            <a:endParaRPr lang="en-US"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86</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Introduction to Asynchronous Operations in React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82400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b="1" dirty="0"/>
              <a:t>Using </a:t>
            </a:r>
            <a:r>
              <a:rPr lang="en-US" b="1" dirty="0" err="1"/>
              <a:t>useEffect</a:t>
            </a:r>
            <a:r>
              <a:rPr lang="en-US" b="1" dirty="0"/>
              <a:t> Hook</a:t>
            </a:r>
            <a:endParaRPr lang="en-US" dirty="0"/>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endParaRPr lang="en-US"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87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Fetching Data with Async/Await in Functional Components</a:t>
            </a:r>
            <a:endParaRPr lang="en-US" b="1" dirty="0"/>
          </a:p>
          <a:p>
            <a:pPr marL="285750" indent="-285750">
              <a:buFont typeface="Arial" panose="020B0604020202020204" pitchFamily="34" charset="0"/>
              <a:buChar char="•"/>
            </a:pPr>
            <a:endParaRPr lang="en-US" dirty="0">
              <a:solidFill>
                <a:srgbClr val="1C3140"/>
              </a:solidFill>
            </a:endParaRP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1E531B92-529F-83AD-6FD3-CA947133204A}"/>
              </a:ext>
            </a:extLst>
          </p:cNvPr>
          <p:cNvPicPr>
            <a:picLocks noChangeAspect="1"/>
          </p:cNvPicPr>
          <p:nvPr/>
        </p:nvPicPr>
        <p:blipFill>
          <a:blip r:embed="rId3"/>
          <a:stretch>
            <a:fillRect/>
          </a:stretch>
        </p:blipFill>
        <p:spPr>
          <a:xfrm>
            <a:off x="929641" y="2471803"/>
            <a:ext cx="5032404" cy="3727124"/>
          </a:xfrm>
          <a:prstGeom prst="rect">
            <a:avLst/>
          </a:prstGeom>
        </p:spPr>
      </p:pic>
      <p:pic>
        <p:nvPicPr>
          <p:cNvPr id="10" name="Picture 9">
            <a:extLst>
              <a:ext uri="{FF2B5EF4-FFF2-40B4-BE49-F238E27FC236}">
                <a16:creationId xmlns:a16="http://schemas.microsoft.com/office/drawing/2014/main" id="{A7AABEB0-22E4-3CD0-0D69-52BF62CA4CD7}"/>
              </a:ext>
            </a:extLst>
          </p:cNvPr>
          <p:cNvPicPr>
            <a:picLocks noChangeAspect="1"/>
          </p:cNvPicPr>
          <p:nvPr/>
        </p:nvPicPr>
        <p:blipFill>
          <a:blip r:embed="rId4"/>
          <a:stretch>
            <a:fillRect/>
          </a:stretch>
        </p:blipFill>
        <p:spPr>
          <a:xfrm>
            <a:off x="6023217" y="2471803"/>
            <a:ext cx="5569734" cy="3336426"/>
          </a:xfrm>
          <a:prstGeom prst="rect">
            <a:avLst/>
          </a:prstGeom>
        </p:spPr>
      </p:pic>
    </p:spTree>
    <p:extLst>
      <p:ext uri="{BB962C8B-B14F-4D97-AF65-F5344CB8AC3E}">
        <p14:creationId xmlns:p14="http://schemas.microsoft.com/office/powerpoint/2010/main" val="1514515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Using </a:t>
            </a:r>
            <a:r>
              <a:rPr lang="en-US" dirty="0" err="1"/>
              <a:t>componentDidMount</a:t>
            </a:r>
            <a:r>
              <a:rPr lang="en-US" dirty="0"/>
              <a: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endParaRPr lang="en-US"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88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normAutofit/>
          </a:bodyPr>
          <a:lstStyle/>
          <a:p>
            <a:r>
              <a:rPr lang="en-US" dirty="0"/>
              <a:t>Handling Promises in Class Components</a:t>
            </a:r>
            <a:endParaRPr lang="en-US" dirty="0">
              <a:solidFill>
                <a:srgbClr val="1C3140"/>
              </a:solidFill>
            </a:endParaRP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14F888A6-797A-8DE5-22C3-E154C5CB1FDA}"/>
              </a:ext>
            </a:extLst>
          </p:cNvPr>
          <p:cNvPicPr>
            <a:picLocks noChangeAspect="1"/>
          </p:cNvPicPr>
          <p:nvPr/>
        </p:nvPicPr>
        <p:blipFill>
          <a:blip r:embed="rId3"/>
          <a:stretch>
            <a:fillRect/>
          </a:stretch>
        </p:blipFill>
        <p:spPr>
          <a:xfrm>
            <a:off x="929640" y="2361706"/>
            <a:ext cx="5262020" cy="3215679"/>
          </a:xfrm>
          <a:prstGeom prst="rect">
            <a:avLst/>
          </a:prstGeom>
        </p:spPr>
      </p:pic>
      <p:pic>
        <p:nvPicPr>
          <p:cNvPr id="13" name="Picture 12">
            <a:extLst>
              <a:ext uri="{FF2B5EF4-FFF2-40B4-BE49-F238E27FC236}">
                <a16:creationId xmlns:a16="http://schemas.microsoft.com/office/drawing/2014/main" id="{4B66BFFA-1CF6-25CF-51B6-64D673A34CB4}"/>
              </a:ext>
            </a:extLst>
          </p:cNvPr>
          <p:cNvPicPr>
            <a:picLocks noChangeAspect="1"/>
          </p:cNvPicPr>
          <p:nvPr/>
        </p:nvPicPr>
        <p:blipFill>
          <a:blip r:embed="rId4"/>
          <a:stretch>
            <a:fillRect/>
          </a:stretch>
        </p:blipFill>
        <p:spPr>
          <a:xfrm>
            <a:off x="6245096" y="2361705"/>
            <a:ext cx="5477346" cy="2827185"/>
          </a:xfrm>
          <a:prstGeom prst="rect">
            <a:avLst/>
          </a:prstGeom>
        </p:spPr>
      </p:pic>
    </p:spTree>
    <p:extLst>
      <p:ext uri="{BB962C8B-B14F-4D97-AF65-F5344CB8AC3E}">
        <p14:creationId xmlns:p14="http://schemas.microsoft.com/office/powerpoint/2010/main" val="2655725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1- Fetching data with Hooks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89</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B3E9B7EB-DC9D-D7BD-A852-6779F025968C}"/>
              </a:ext>
            </a:extLst>
          </p:cNvPr>
          <p:cNvSpPr>
            <a:spLocks noGrp="1"/>
          </p:cNvSpPr>
          <p:nvPr>
            <p:ph type="pic" sz="quarter" idx="15"/>
          </p:nvPr>
        </p:nvSpPr>
        <p:spPr/>
        <p:txBody>
          <a:bodyPr/>
          <a:lstStyle/>
          <a:p>
            <a:endParaRPr lang="en-US"/>
          </a:p>
        </p:txBody>
      </p:sp>
      <p:pic>
        <p:nvPicPr>
          <p:cNvPr id="14" name="Picture 13">
            <a:extLst>
              <a:ext uri="{FF2B5EF4-FFF2-40B4-BE49-F238E27FC236}">
                <a16:creationId xmlns:a16="http://schemas.microsoft.com/office/drawing/2014/main" id="{FF4FDD69-D111-5C1A-E5AF-CC0BA8A772AB}"/>
              </a:ext>
            </a:extLst>
          </p:cNvPr>
          <p:cNvPicPr>
            <a:picLocks noChangeAspect="1"/>
          </p:cNvPicPr>
          <p:nvPr/>
        </p:nvPicPr>
        <p:blipFill>
          <a:blip r:embed="rId3"/>
          <a:stretch>
            <a:fillRect/>
          </a:stretch>
        </p:blipFill>
        <p:spPr>
          <a:xfrm>
            <a:off x="928799" y="1613501"/>
            <a:ext cx="5298655" cy="4655419"/>
          </a:xfrm>
          <a:prstGeom prst="rect">
            <a:avLst/>
          </a:prstGeom>
        </p:spPr>
      </p:pic>
      <p:sp>
        <p:nvSpPr>
          <p:cNvPr id="6" name="Footer Placeholder 3">
            <a:extLst>
              <a:ext uri="{FF2B5EF4-FFF2-40B4-BE49-F238E27FC236}">
                <a16:creationId xmlns:a16="http://schemas.microsoft.com/office/drawing/2014/main" id="{C034A89A-4CCB-1975-A7B2-8F85031D49C9}"/>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303883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React</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normAutofit/>
          </a:bodyPr>
          <a:lstStyle/>
          <a:p>
            <a:pPr marL="285750" indent="-285750">
              <a:buFont typeface="Arial" panose="020B0604020202020204" pitchFamily="34" charset="0"/>
              <a:buChar char="•"/>
            </a:pPr>
            <a:r>
              <a:rPr lang="en-US" b="1" dirty="0"/>
              <a:t>Unidirectional Data Flow:</a:t>
            </a:r>
          </a:p>
          <a:p>
            <a:pPr marL="742950" lvl="1" indent="-285750">
              <a:buFont typeface="Arial" panose="020B0604020202020204" pitchFamily="34" charset="0"/>
              <a:buChar char="•"/>
            </a:pPr>
            <a:r>
              <a:rPr lang="en-US" dirty="0"/>
              <a:t>Predictable data management</a:t>
            </a:r>
          </a:p>
          <a:p>
            <a:pPr marL="742950" lvl="1" indent="-285750">
              <a:buFont typeface="Arial" panose="020B0604020202020204" pitchFamily="34" charset="0"/>
              <a:buChar char="•"/>
            </a:pPr>
            <a:r>
              <a:rPr lang="en-US" dirty="0"/>
              <a:t>Easier to debug and trace data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Ecosystem and Community:</a:t>
            </a:r>
          </a:p>
          <a:p>
            <a:pPr marL="742950" lvl="1" indent="-285750">
              <a:buFont typeface="Arial" panose="020B0604020202020204" pitchFamily="34" charset="0"/>
              <a:buChar char="•"/>
            </a:pPr>
            <a:r>
              <a:rPr lang="en-US" dirty="0"/>
              <a:t>Rich ecosystem of libraries and tools</a:t>
            </a:r>
          </a:p>
          <a:p>
            <a:pPr marL="742950" lvl="1" indent="-285750">
              <a:buFont typeface="Arial" panose="020B0604020202020204" pitchFamily="34" charset="0"/>
              <a:buChar char="•"/>
            </a:pPr>
            <a:r>
              <a:rPr lang="en-US" dirty="0"/>
              <a:t>Strong community support and continuous improvement</a:t>
            </a:r>
          </a:p>
        </p:txBody>
      </p:sp>
      <p:sp>
        <p:nvSpPr>
          <p:cNvPr id="4" name="Footer Placeholder 3">
            <a:extLst>
              <a:ext uri="{FF2B5EF4-FFF2-40B4-BE49-F238E27FC236}">
                <a16:creationId xmlns:a16="http://schemas.microsoft.com/office/drawing/2014/main" id="{E6A5DF60-2E86-DC43-F926-2A6E4EEC2CC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dirty="0"/>
              <a:t>Why Use React Instead of Pure JavaScript</a:t>
            </a:r>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6466413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2-Displaying data from an API</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90</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9D27302F-060C-FB5A-F04B-B7BF19836275}"/>
              </a:ext>
            </a:extLst>
          </p:cNvPr>
          <p:cNvSpPr>
            <a:spLocks noGrp="1"/>
          </p:cNvSpPr>
          <p:nvPr>
            <p:ph type="pic" sz="quarter" idx="15"/>
          </p:nvPr>
        </p:nvSpPr>
        <p:spPr/>
        <p:txBody>
          <a:bodyPr/>
          <a:lstStyle/>
          <a:p>
            <a:endParaRPr lang="en-US"/>
          </a:p>
        </p:txBody>
      </p:sp>
      <p:pic>
        <p:nvPicPr>
          <p:cNvPr id="14" name="Picture 13">
            <a:extLst>
              <a:ext uri="{FF2B5EF4-FFF2-40B4-BE49-F238E27FC236}">
                <a16:creationId xmlns:a16="http://schemas.microsoft.com/office/drawing/2014/main" id="{887EED84-47C3-195D-2C11-AE6B1AB1A909}"/>
              </a:ext>
            </a:extLst>
          </p:cNvPr>
          <p:cNvPicPr>
            <a:picLocks noChangeAspect="1"/>
          </p:cNvPicPr>
          <p:nvPr/>
        </p:nvPicPr>
        <p:blipFill>
          <a:blip r:embed="rId3"/>
          <a:stretch>
            <a:fillRect/>
          </a:stretch>
        </p:blipFill>
        <p:spPr>
          <a:xfrm>
            <a:off x="928799" y="1613501"/>
            <a:ext cx="5458703" cy="4654345"/>
          </a:xfrm>
          <a:prstGeom prst="rect">
            <a:avLst/>
          </a:prstGeom>
        </p:spPr>
      </p:pic>
      <p:pic>
        <p:nvPicPr>
          <p:cNvPr id="16" name="Picture 15">
            <a:extLst>
              <a:ext uri="{FF2B5EF4-FFF2-40B4-BE49-F238E27FC236}">
                <a16:creationId xmlns:a16="http://schemas.microsoft.com/office/drawing/2014/main" id="{E5442C16-63B2-6F29-23A5-B3541253E8E7}"/>
              </a:ext>
            </a:extLst>
          </p:cNvPr>
          <p:cNvPicPr>
            <a:picLocks noChangeAspect="1"/>
          </p:cNvPicPr>
          <p:nvPr/>
        </p:nvPicPr>
        <p:blipFill>
          <a:blip r:embed="rId4"/>
          <a:stretch>
            <a:fillRect/>
          </a:stretch>
        </p:blipFill>
        <p:spPr>
          <a:xfrm>
            <a:off x="6472524" y="1613501"/>
            <a:ext cx="5487959" cy="4654345"/>
          </a:xfrm>
          <a:prstGeom prst="rect">
            <a:avLst/>
          </a:prstGeom>
        </p:spPr>
      </p:pic>
      <p:sp>
        <p:nvSpPr>
          <p:cNvPr id="6" name="Footer Placeholder 3">
            <a:extLst>
              <a:ext uri="{FF2B5EF4-FFF2-40B4-BE49-F238E27FC236}">
                <a16:creationId xmlns:a16="http://schemas.microsoft.com/office/drawing/2014/main" id="{697F16A9-2EC6-E04F-327D-45F3D2C96B60}"/>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2711846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3-Handling loading states</a:t>
            </a: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91</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B4C0C755-BEA8-992F-31BE-6E4B8DFEA1F2}"/>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EC0E7345-2D32-4391-74BF-B5BA59433A34}"/>
              </a:ext>
            </a:extLst>
          </p:cNvPr>
          <p:cNvPicPr>
            <a:picLocks noChangeAspect="1"/>
          </p:cNvPicPr>
          <p:nvPr/>
        </p:nvPicPr>
        <p:blipFill>
          <a:blip r:embed="rId3"/>
          <a:stretch>
            <a:fillRect/>
          </a:stretch>
        </p:blipFill>
        <p:spPr>
          <a:xfrm>
            <a:off x="928799" y="1605219"/>
            <a:ext cx="5077639" cy="4681511"/>
          </a:xfrm>
          <a:prstGeom prst="rect">
            <a:avLst/>
          </a:prstGeom>
        </p:spPr>
      </p:pic>
      <p:pic>
        <p:nvPicPr>
          <p:cNvPr id="11" name="Picture 10">
            <a:extLst>
              <a:ext uri="{FF2B5EF4-FFF2-40B4-BE49-F238E27FC236}">
                <a16:creationId xmlns:a16="http://schemas.microsoft.com/office/drawing/2014/main" id="{78355DCB-E595-1B71-469F-9F1552011935}"/>
              </a:ext>
            </a:extLst>
          </p:cNvPr>
          <p:cNvPicPr>
            <a:picLocks noChangeAspect="1"/>
          </p:cNvPicPr>
          <p:nvPr/>
        </p:nvPicPr>
        <p:blipFill>
          <a:blip r:embed="rId4"/>
          <a:stretch>
            <a:fillRect/>
          </a:stretch>
        </p:blipFill>
        <p:spPr>
          <a:xfrm>
            <a:off x="6185564" y="1613501"/>
            <a:ext cx="4878243" cy="4663027"/>
          </a:xfrm>
          <a:prstGeom prst="rect">
            <a:avLst/>
          </a:prstGeom>
        </p:spPr>
      </p:pic>
      <p:sp>
        <p:nvSpPr>
          <p:cNvPr id="6" name="Footer Placeholder 3">
            <a:extLst>
              <a:ext uri="{FF2B5EF4-FFF2-40B4-BE49-F238E27FC236}">
                <a16:creationId xmlns:a16="http://schemas.microsoft.com/office/drawing/2014/main" id="{D93B9565-BC7F-78D0-1B5F-E2168D864033}"/>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16238478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4-Fetching data with </a:t>
            </a:r>
            <a:r>
              <a:rPr lang="en-US" dirty="0" err="1"/>
              <a:t>GraphQL</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92</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D1FF6B3D-1008-2F81-8341-404404D8F611}"/>
              </a:ext>
            </a:extLst>
          </p:cNvPr>
          <p:cNvSpPr>
            <a:spLocks noGrp="1"/>
          </p:cNvSpPr>
          <p:nvPr>
            <p:ph type="pic" sz="quarter" idx="15"/>
          </p:nvPr>
        </p:nvSpPr>
        <p:spPr/>
        <p:txBody>
          <a:bodyPr/>
          <a:lstStyle/>
          <a:p>
            <a:endParaRPr lang="en-US"/>
          </a:p>
        </p:txBody>
      </p:sp>
      <p:pic>
        <p:nvPicPr>
          <p:cNvPr id="8" name="Picture 7">
            <a:extLst>
              <a:ext uri="{FF2B5EF4-FFF2-40B4-BE49-F238E27FC236}">
                <a16:creationId xmlns:a16="http://schemas.microsoft.com/office/drawing/2014/main" id="{4C7DCB80-68AC-7893-CEBF-DBA192F0F586}"/>
              </a:ext>
            </a:extLst>
          </p:cNvPr>
          <p:cNvPicPr>
            <a:picLocks noChangeAspect="1"/>
          </p:cNvPicPr>
          <p:nvPr/>
        </p:nvPicPr>
        <p:blipFill>
          <a:blip r:embed="rId3"/>
          <a:stretch>
            <a:fillRect/>
          </a:stretch>
        </p:blipFill>
        <p:spPr>
          <a:xfrm>
            <a:off x="928799" y="1613501"/>
            <a:ext cx="5255348" cy="4479610"/>
          </a:xfrm>
          <a:prstGeom prst="rect">
            <a:avLst/>
          </a:prstGeom>
        </p:spPr>
      </p:pic>
      <p:pic>
        <p:nvPicPr>
          <p:cNvPr id="11" name="Picture 10">
            <a:extLst>
              <a:ext uri="{FF2B5EF4-FFF2-40B4-BE49-F238E27FC236}">
                <a16:creationId xmlns:a16="http://schemas.microsoft.com/office/drawing/2014/main" id="{543CF303-BC9B-D93C-47BE-49C08EAE5ED5}"/>
              </a:ext>
            </a:extLst>
          </p:cNvPr>
          <p:cNvPicPr>
            <a:picLocks noChangeAspect="1"/>
          </p:cNvPicPr>
          <p:nvPr/>
        </p:nvPicPr>
        <p:blipFill>
          <a:blip r:embed="rId4"/>
          <a:stretch>
            <a:fillRect/>
          </a:stretch>
        </p:blipFill>
        <p:spPr>
          <a:xfrm>
            <a:off x="6304584" y="1613500"/>
            <a:ext cx="4602004" cy="4479611"/>
          </a:xfrm>
          <a:prstGeom prst="rect">
            <a:avLst/>
          </a:prstGeom>
        </p:spPr>
      </p:pic>
      <p:sp>
        <p:nvSpPr>
          <p:cNvPr id="6" name="Footer Placeholder 3">
            <a:extLst>
              <a:ext uri="{FF2B5EF4-FFF2-40B4-BE49-F238E27FC236}">
                <a16:creationId xmlns:a16="http://schemas.microsoft.com/office/drawing/2014/main" id="{0D9031CE-BFBF-C164-C838-4522802C10B8}"/>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5772232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dirty="0"/>
              <a:t>4-Fetching data with </a:t>
            </a:r>
            <a:r>
              <a:rPr lang="en-US" dirty="0" err="1"/>
              <a:t>GraphQL</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93</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4" name="Picture Placeholder 3">
            <a:extLst>
              <a:ext uri="{FF2B5EF4-FFF2-40B4-BE49-F238E27FC236}">
                <a16:creationId xmlns:a16="http://schemas.microsoft.com/office/drawing/2014/main" id="{D1FF6B3D-1008-2F81-8341-404404D8F611}"/>
              </a:ext>
            </a:extLst>
          </p:cNvPr>
          <p:cNvSpPr>
            <a:spLocks noGrp="1"/>
          </p:cNvSpPr>
          <p:nvPr>
            <p:ph type="pic" sz="quarter" idx="15"/>
          </p:nvPr>
        </p:nvSpPr>
        <p:spPr/>
        <p:txBody>
          <a:bodyPr/>
          <a:lstStyle/>
          <a:p>
            <a:endParaRPr lang="en-US"/>
          </a:p>
        </p:txBody>
      </p:sp>
      <p:pic>
        <p:nvPicPr>
          <p:cNvPr id="9" name="Picture 8">
            <a:extLst>
              <a:ext uri="{FF2B5EF4-FFF2-40B4-BE49-F238E27FC236}">
                <a16:creationId xmlns:a16="http://schemas.microsoft.com/office/drawing/2014/main" id="{D7755893-DE9B-5FEA-98C9-F2165C271F51}"/>
              </a:ext>
            </a:extLst>
          </p:cNvPr>
          <p:cNvPicPr>
            <a:picLocks noChangeAspect="1"/>
          </p:cNvPicPr>
          <p:nvPr/>
        </p:nvPicPr>
        <p:blipFill>
          <a:blip r:embed="rId3"/>
          <a:stretch>
            <a:fillRect/>
          </a:stretch>
        </p:blipFill>
        <p:spPr>
          <a:xfrm>
            <a:off x="928799" y="1613501"/>
            <a:ext cx="5098052" cy="4644587"/>
          </a:xfrm>
          <a:prstGeom prst="rect">
            <a:avLst/>
          </a:prstGeom>
        </p:spPr>
      </p:pic>
      <p:sp>
        <p:nvSpPr>
          <p:cNvPr id="6" name="Footer Placeholder 3">
            <a:extLst>
              <a:ext uri="{FF2B5EF4-FFF2-40B4-BE49-F238E27FC236}">
                <a16:creationId xmlns:a16="http://schemas.microsoft.com/office/drawing/2014/main" id="{21A4665D-0C39-D83F-270F-9B9005A5D9F7}"/>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42797163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normAutofit/>
          </a:bodyPr>
          <a:lstStyle/>
          <a:p>
            <a:r>
              <a:rPr lang="en-US"/>
              <a:t>5-Working with render props</a:t>
            </a:r>
            <a:endParaRPr lang="en-US" dirty="0"/>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p:txBody>
          <a:bodyPr/>
          <a:lstStyle/>
          <a:p>
            <a:fld id="{95CBEC59-7FF9-4688-98DF-89832A0C9025}" type="slidenum">
              <a:rPr lang="en-US" smtClean="0"/>
              <a:pPr/>
              <a:t>94</a:t>
            </a:fld>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a:t>2024</a:t>
            </a:r>
            <a:endParaRPr lang="en-US" dirty="0"/>
          </a:p>
        </p:txBody>
      </p:sp>
      <p:sp>
        <p:nvSpPr>
          <p:cNvPr id="14" name="Picture Placeholder 13">
            <a:extLst>
              <a:ext uri="{FF2B5EF4-FFF2-40B4-BE49-F238E27FC236}">
                <a16:creationId xmlns:a16="http://schemas.microsoft.com/office/drawing/2014/main" id="{C994B68B-B700-5912-81DB-E91895E80619}"/>
              </a:ext>
            </a:extLst>
          </p:cNvPr>
          <p:cNvSpPr>
            <a:spLocks noGrp="1"/>
          </p:cNvSpPr>
          <p:nvPr>
            <p:ph type="pic" sz="quarter" idx="15"/>
          </p:nvPr>
        </p:nvSpPr>
        <p:spPr/>
        <p:txBody>
          <a:bodyPr/>
          <a:lstStyle/>
          <a:p>
            <a:endParaRPr lang="en-US"/>
          </a:p>
        </p:txBody>
      </p:sp>
      <p:pic>
        <p:nvPicPr>
          <p:cNvPr id="16" name="Picture 15">
            <a:extLst>
              <a:ext uri="{FF2B5EF4-FFF2-40B4-BE49-F238E27FC236}">
                <a16:creationId xmlns:a16="http://schemas.microsoft.com/office/drawing/2014/main" id="{99446294-7A7E-1CEB-9232-A1A50AA18057}"/>
              </a:ext>
            </a:extLst>
          </p:cNvPr>
          <p:cNvPicPr>
            <a:picLocks noChangeAspect="1"/>
          </p:cNvPicPr>
          <p:nvPr/>
        </p:nvPicPr>
        <p:blipFill>
          <a:blip r:embed="rId3"/>
          <a:stretch>
            <a:fillRect/>
          </a:stretch>
        </p:blipFill>
        <p:spPr>
          <a:xfrm>
            <a:off x="928799" y="1613501"/>
            <a:ext cx="5094974" cy="4674983"/>
          </a:xfrm>
          <a:prstGeom prst="rect">
            <a:avLst/>
          </a:prstGeom>
        </p:spPr>
      </p:pic>
      <p:pic>
        <p:nvPicPr>
          <p:cNvPr id="18" name="Picture 17">
            <a:extLst>
              <a:ext uri="{FF2B5EF4-FFF2-40B4-BE49-F238E27FC236}">
                <a16:creationId xmlns:a16="http://schemas.microsoft.com/office/drawing/2014/main" id="{8537723C-5639-6244-3E16-EA0359CBC8DC}"/>
              </a:ext>
            </a:extLst>
          </p:cNvPr>
          <p:cNvPicPr>
            <a:picLocks noChangeAspect="1"/>
          </p:cNvPicPr>
          <p:nvPr/>
        </p:nvPicPr>
        <p:blipFill>
          <a:blip r:embed="rId4"/>
          <a:stretch>
            <a:fillRect/>
          </a:stretch>
        </p:blipFill>
        <p:spPr>
          <a:xfrm>
            <a:off x="6096000" y="1613500"/>
            <a:ext cx="5111896" cy="4288929"/>
          </a:xfrm>
          <a:prstGeom prst="rect">
            <a:avLst/>
          </a:prstGeom>
        </p:spPr>
      </p:pic>
      <p:sp>
        <p:nvSpPr>
          <p:cNvPr id="4" name="Footer Placeholder 3">
            <a:extLst>
              <a:ext uri="{FF2B5EF4-FFF2-40B4-BE49-F238E27FC236}">
                <a16:creationId xmlns:a16="http://schemas.microsoft.com/office/drawing/2014/main" id="{96709182-61C3-A4AE-1902-9B63066BBEE1}"/>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211047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D695E95-3245-38C3-D30F-C0F8FA5CF7F6}"/>
              </a:ext>
            </a:extLst>
          </p:cNvPr>
          <p:cNvSpPr>
            <a:spLocks noGrp="1"/>
          </p:cNvSpPr>
          <p:nvPr>
            <p:ph type="title"/>
          </p:nvPr>
        </p:nvSpPr>
        <p:spPr/>
        <p:txBody>
          <a:bodyPr>
            <a:normAutofit/>
          </a:bodyPr>
          <a:lstStyle/>
          <a:p>
            <a:r>
              <a:rPr lang="en-US" dirty="0"/>
              <a:t>React Router</a:t>
            </a:r>
          </a:p>
        </p:txBody>
      </p:sp>
      <p:sp>
        <p:nvSpPr>
          <p:cNvPr id="3" name="Footer Placeholder 2">
            <a:extLst>
              <a:ext uri="{FF2B5EF4-FFF2-40B4-BE49-F238E27FC236}">
                <a16:creationId xmlns:a16="http://schemas.microsoft.com/office/drawing/2014/main" id="{084CA3D3-3DFF-111B-9ADA-B914D9A6FB90}"/>
              </a:ext>
            </a:extLst>
          </p:cNvPr>
          <p:cNvSpPr>
            <a:spLocks noGrp="1"/>
          </p:cNvSpPr>
          <p:nvPr>
            <p:ph type="ftr" sz="quarter" idx="11"/>
          </p:nvPr>
        </p:nvSpPr>
        <p:spPr/>
        <p:txBody>
          <a:bodyPr/>
          <a:lstStyle/>
          <a:p>
            <a:r>
              <a:rPr lang="en-US" dirty="0">
                <a:solidFill>
                  <a:srgbClr val="DDBA58"/>
                </a:solidFill>
              </a:rPr>
              <a:t>React</a:t>
            </a:r>
            <a:endParaRPr lang="en-US" dirty="0"/>
          </a:p>
        </p:txBody>
      </p:sp>
      <p:sp>
        <p:nvSpPr>
          <p:cNvPr id="4" name="Slide Number Placeholder 3">
            <a:extLst>
              <a:ext uri="{FF2B5EF4-FFF2-40B4-BE49-F238E27FC236}">
                <a16:creationId xmlns:a16="http://schemas.microsoft.com/office/drawing/2014/main" id="{A123FAD4-E63C-5821-989C-B3EBB112A4E6}"/>
              </a:ext>
            </a:extLst>
          </p:cNvPr>
          <p:cNvSpPr>
            <a:spLocks noGrp="1"/>
          </p:cNvSpPr>
          <p:nvPr>
            <p:ph type="sldNum" sz="quarter" idx="12"/>
          </p:nvPr>
        </p:nvSpPr>
        <p:spPr/>
        <p:txBody>
          <a:bodyPr/>
          <a:lstStyle/>
          <a:p>
            <a:fld id="{95CBEC59-7FF9-4688-98DF-89832A0C9025}" type="slidenum">
              <a:rPr lang="en-US" smtClean="0"/>
              <a:pPr/>
              <a:t>95</a:t>
            </a:fld>
            <a:endParaRPr lang="en-US" dirty="0"/>
          </a:p>
        </p:txBody>
      </p:sp>
      <p:sp>
        <p:nvSpPr>
          <p:cNvPr id="14" name="Text Placeholder 13">
            <a:extLst>
              <a:ext uri="{FF2B5EF4-FFF2-40B4-BE49-F238E27FC236}">
                <a16:creationId xmlns:a16="http://schemas.microsoft.com/office/drawing/2014/main" id="{EB0AC534-B8E4-EF52-7B26-C779B810E2D5}"/>
              </a:ext>
            </a:extLst>
          </p:cNvPr>
          <p:cNvSpPr>
            <a:spLocks noGrp="1"/>
          </p:cNvSpPr>
          <p:nvPr>
            <p:ph type="body" sz="quarter" idx="14"/>
          </p:nvPr>
        </p:nvSpPr>
        <p:spPr/>
        <p:txBody>
          <a:bodyPr/>
          <a:lstStyle/>
          <a:p>
            <a:r>
              <a:rPr lang="en-US" dirty="0"/>
              <a:t>2024</a:t>
            </a:r>
          </a:p>
          <a:p>
            <a:endParaRPr lang="en-US" dirty="0"/>
          </a:p>
        </p:txBody>
      </p:sp>
      <p:pic>
        <p:nvPicPr>
          <p:cNvPr id="5" name="Picture 4" descr="A close-up of a globe and a browser window&#10;&#10;Description automatically generated">
            <a:extLst>
              <a:ext uri="{FF2B5EF4-FFF2-40B4-BE49-F238E27FC236}">
                <a16:creationId xmlns:a16="http://schemas.microsoft.com/office/drawing/2014/main" id="{75532A57-3BED-5163-3CA8-4B313A4C9D19}"/>
              </a:ext>
            </a:extLst>
          </p:cNvPr>
          <p:cNvPicPr>
            <a:picLocks noChangeAspect="1"/>
          </p:cNvPicPr>
          <p:nvPr/>
        </p:nvPicPr>
        <p:blipFill>
          <a:blip r:embed="rId2"/>
          <a:stretch>
            <a:fillRect/>
          </a:stretch>
        </p:blipFill>
        <p:spPr>
          <a:xfrm>
            <a:off x="7438520" y="1700327"/>
            <a:ext cx="3950449" cy="3950449"/>
          </a:xfrm>
          <a:prstGeom prst="rect">
            <a:avLst/>
          </a:prstGeom>
        </p:spPr>
      </p:pic>
    </p:spTree>
    <p:extLst>
      <p:ext uri="{BB962C8B-B14F-4D97-AF65-F5344CB8AC3E}">
        <p14:creationId xmlns:p14="http://schemas.microsoft.com/office/powerpoint/2010/main" val="1908016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Introduction to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r>
              <a:rPr lang="en-US" b="1" dirty="0"/>
              <a:t>Definition:</a:t>
            </a:r>
          </a:p>
          <a:p>
            <a:pPr marL="742950" lvl="1" indent="-285750">
              <a:buFont typeface="Arial" panose="020B0604020202020204" pitchFamily="34" charset="0"/>
              <a:buChar char="•"/>
            </a:pPr>
            <a:r>
              <a:rPr lang="en-US" dirty="0"/>
              <a:t>A standard library for routing in React applications.</a:t>
            </a:r>
          </a:p>
          <a:p>
            <a:pPr marL="285750" indent="-285750">
              <a:buFont typeface="Arial" panose="020B0604020202020204" pitchFamily="34" charset="0"/>
              <a:buChar char="•"/>
            </a:pPr>
            <a:r>
              <a:rPr lang="en-US" b="1" dirty="0"/>
              <a:t>Purpose:</a:t>
            </a:r>
          </a:p>
          <a:p>
            <a:pPr marL="742950" lvl="1" indent="-285750">
              <a:buFont typeface="Arial" panose="020B0604020202020204" pitchFamily="34" charset="0"/>
              <a:buChar char="•"/>
            </a:pPr>
            <a:r>
              <a:rPr lang="en-US" dirty="0"/>
              <a:t>Enables navigation between different components/views.</a:t>
            </a:r>
          </a:p>
          <a:p>
            <a:pPr marL="285750" indent="-285750">
              <a:buFont typeface="Arial" panose="020B0604020202020204" pitchFamily="34" charset="0"/>
              <a:buChar char="•"/>
            </a:pPr>
            <a:r>
              <a:rPr lang="en-US" b="1" dirty="0"/>
              <a:t>Key Features:</a:t>
            </a:r>
          </a:p>
          <a:p>
            <a:pPr marL="742950" lvl="1" indent="-285750">
              <a:buFont typeface="Arial" panose="020B0604020202020204" pitchFamily="34" charset="0"/>
              <a:buChar char="•"/>
            </a:pPr>
            <a:r>
              <a:rPr lang="en-US" dirty="0"/>
              <a:t>Dynamic routing.</a:t>
            </a:r>
          </a:p>
          <a:p>
            <a:pPr marL="742950" lvl="1" indent="-285750">
              <a:buFont typeface="Arial" panose="020B0604020202020204" pitchFamily="34" charset="0"/>
              <a:buChar char="•"/>
            </a:pPr>
            <a:r>
              <a:rPr lang="en-US" dirty="0"/>
              <a:t>Nested routes.</a:t>
            </a:r>
          </a:p>
          <a:p>
            <a:pPr marL="742950" lvl="1" indent="-285750">
              <a:buFont typeface="Arial" panose="020B0604020202020204" pitchFamily="34" charset="0"/>
              <a:buChar char="•"/>
            </a:pPr>
            <a:r>
              <a:rPr lang="en-US" dirty="0"/>
              <a:t>URL parameters.</a:t>
            </a:r>
          </a:p>
          <a:p>
            <a:pPr marL="285750" indent="-285750">
              <a:buFont typeface="Arial" panose="020B0604020202020204" pitchFamily="34" charset="0"/>
              <a:buChar char="•"/>
            </a:pPr>
            <a:r>
              <a:rPr lang="en-US" b="1" dirty="0"/>
              <a:t>Installation: </a:t>
            </a:r>
            <a:r>
              <a:rPr lang="en-US" dirty="0"/>
              <a:t>version 6</a:t>
            </a:r>
            <a:endParaRPr lang="en-US" b="1"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96</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pic>
        <p:nvPicPr>
          <p:cNvPr id="6" name="Picture 5">
            <a:extLst>
              <a:ext uri="{FF2B5EF4-FFF2-40B4-BE49-F238E27FC236}">
                <a16:creationId xmlns:a16="http://schemas.microsoft.com/office/drawing/2014/main" id="{9E860393-B42D-1018-F205-F63F3769C07B}"/>
              </a:ext>
            </a:extLst>
          </p:cNvPr>
          <p:cNvPicPr>
            <a:picLocks noChangeAspect="1"/>
          </p:cNvPicPr>
          <p:nvPr/>
        </p:nvPicPr>
        <p:blipFill>
          <a:blip r:embed="rId3"/>
          <a:stretch>
            <a:fillRect/>
          </a:stretch>
        </p:blipFill>
        <p:spPr>
          <a:xfrm>
            <a:off x="1278687" y="5534631"/>
            <a:ext cx="3724275" cy="352425"/>
          </a:xfrm>
          <a:prstGeom prst="rect">
            <a:avLst/>
          </a:prstGeom>
        </p:spPr>
      </p:pic>
      <p:sp>
        <p:nvSpPr>
          <p:cNvPr id="4" name="Footer Placeholder 3">
            <a:extLst>
              <a:ext uri="{FF2B5EF4-FFF2-40B4-BE49-F238E27FC236}">
                <a16:creationId xmlns:a16="http://schemas.microsoft.com/office/drawing/2014/main" id="{09A3AE68-C375-949E-B276-F551CA25C4E4}"/>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spTree>
    <p:extLst>
      <p:ext uri="{BB962C8B-B14F-4D97-AF65-F5344CB8AC3E}">
        <p14:creationId xmlns:p14="http://schemas.microsoft.com/office/powerpoint/2010/main" val="2220854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Setting Up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b="1"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97</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b="1" dirty="0"/>
              <a:t>Basic Setup Example:</a:t>
            </a:r>
          </a:p>
          <a:p>
            <a:pPr marL="285750" indent="-285750">
              <a:buFont typeface="Arial" panose="020B0604020202020204" pitchFamily="34" charset="0"/>
              <a:buChar char="•"/>
            </a:pPr>
            <a:endParaRPr lang="en-US" b="1" dirty="0">
              <a:solidFill>
                <a:srgbClr val="1C3140"/>
              </a:solidFill>
            </a:endParaRPr>
          </a:p>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8" name="Picture 7">
            <a:extLst>
              <a:ext uri="{FF2B5EF4-FFF2-40B4-BE49-F238E27FC236}">
                <a16:creationId xmlns:a16="http://schemas.microsoft.com/office/drawing/2014/main" id="{F18BA5A8-1B34-1002-9EFB-C9CFA4FEA6C2}"/>
              </a:ext>
            </a:extLst>
          </p:cNvPr>
          <p:cNvPicPr>
            <a:picLocks noChangeAspect="1"/>
          </p:cNvPicPr>
          <p:nvPr/>
        </p:nvPicPr>
        <p:blipFill>
          <a:blip r:embed="rId3"/>
          <a:stretch>
            <a:fillRect/>
          </a:stretch>
        </p:blipFill>
        <p:spPr>
          <a:xfrm>
            <a:off x="929641" y="2471803"/>
            <a:ext cx="7108766" cy="3800011"/>
          </a:xfrm>
          <a:prstGeom prst="rect">
            <a:avLst/>
          </a:prstGeom>
        </p:spPr>
      </p:pic>
    </p:spTree>
    <p:extLst>
      <p:ext uri="{BB962C8B-B14F-4D97-AF65-F5344CB8AC3E}">
        <p14:creationId xmlns:p14="http://schemas.microsoft.com/office/powerpoint/2010/main" val="1759991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Setting Up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b="1"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98</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b="1" dirty="0"/>
              <a:t>Using Link Component</a:t>
            </a:r>
            <a:endParaRPr lang="en-US" b="1" dirty="0">
              <a:solidFill>
                <a:srgbClr val="1C3140"/>
              </a:solidFill>
            </a:endParaRPr>
          </a:p>
          <a:p>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11" name="Picture 10">
            <a:extLst>
              <a:ext uri="{FF2B5EF4-FFF2-40B4-BE49-F238E27FC236}">
                <a16:creationId xmlns:a16="http://schemas.microsoft.com/office/drawing/2014/main" id="{C75C4666-43BD-666B-2B5D-5392C538AAE2}"/>
              </a:ext>
            </a:extLst>
          </p:cNvPr>
          <p:cNvPicPr>
            <a:picLocks noChangeAspect="1"/>
          </p:cNvPicPr>
          <p:nvPr/>
        </p:nvPicPr>
        <p:blipFill>
          <a:blip r:embed="rId3"/>
          <a:stretch>
            <a:fillRect/>
          </a:stretch>
        </p:blipFill>
        <p:spPr>
          <a:xfrm>
            <a:off x="929641" y="2471803"/>
            <a:ext cx="7429500" cy="3829050"/>
          </a:xfrm>
          <a:prstGeom prst="rect">
            <a:avLst/>
          </a:prstGeom>
        </p:spPr>
      </p:pic>
    </p:spTree>
    <p:extLst>
      <p:ext uri="{BB962C8B-B14F-4D97-AF65-F5344CB8AC3E}">
        <p14:creationId xmlns:p14="http://schemas.microsoft.com/office/powerpoint/2010/main" val="1389006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E90-DD4F-FA47-BFE8-56AF9A73BB0F}"/>
              </a:ext>
            </a:extLst>
          </p:cNvPr>
          <p:cNvSpPr>
            <a:spLocks noGrp="1"/>
          </p:cNvSpPr>
          <p:nvPr>
            <p:ph type="title"/>
          </p:nvPr>
        </p:nvSpPr>
        <p:spPr/>
        <p:txBody>
          <a:bodyPr/>
          <a:lstStyle/>
          <a:p>
            <a:r>
              <a:rPr lang="en-US" dirty="0"/>
              <a:t>Setting Up React Router</a:t>
            </a:r>
          </a:p>
        </p:txBody>
      </p:sp>
      <p:sp>
        <p:nvSpPr>
          <p:cNvPr id="9" name="Content Placeholder 8">
            <a:extLst>
              <a:ext uri="{FF2B5EF4-FFF2-40B4-BE49-F238E27FC236}">
                <a16:creationId xmlns:a16="http://schemas.microsoft.com/office/drawing/2014/main" id="{03D44977-7EDD-AC20-1DB9-6391051056F7}"/>
              </a:ext>
            </a:extLst>
          </p:cNvPr>
          <p:cNvSpPr>
            <a:spLocks noGrp="1"/>
          </p:cNvSpPr>
          <p:nvPr>
            <p:ph idx="1"/>
          </p:nvPr>
        </p:nvSpPr>
        <p:spPr/>
        <p:txBody>
          <a:bodyPr/>
          <a:lstStyle/>
          <a:p>
            <a:pPr marL="285750" indent="-285750">
              <a:buFont typeface="Arial" panose="020B0604020202020204" pitchFamily="34" charset="0"/>
              <a:buChar char="•"/>
            </a:pPr>
            <a:endParaRPr lang="en-US" b="1" dirty="0">
              <a:solidFill>
                <a:srgbClr val="1C3140"/>
              </a:solidFill>
            </a:endParaRPr>
          </a:p>
        </p:txBody>
      </p:sp>
      <p:sp>
        <p:nvSpPr>
          <p:cNvPr id="5" name="Slide Number Placeholder 4">
            <a:extLst>
              <a:ext uri="{FF2B5EF4-FFF2-40B4-BE49-F238E27FC236}">
                <a16:creationId xmlns:a16="http://schemas.microsoft.com/office/drawing/2014/main" id="{B1771D92-933E-EF2D-CCBD-0F5B3409E339}"/>
              </a:ext>
            </a:extLst>
          </p:cNvPr>
          <p:cNvSpPr>
            <a:spLocks noGrp="1"/>
          </p:cNvSpPr>
          <p:nvPr>
            <p:ph type="sldNum" sz="quarter" idx="12"/>
          </p:nvPr>
        </p:nvSpPr>
        <p:spPr>
          <a:xfrm>
            <a:off x="8849751" y="6428605"/>
            <a:ext cx="2743200" cy="365125"/>
          </a:xfrm>
        </p:spPr>
        <p:txBody>
          <a:bodyPr/>
          <a:lstStyle/>
          <a:p>
            <a:fld id="{95CBEC59-7FF9-4688-98DF-89832A0C9025}" type="slidenum">
              <a:rPr lang="en-US" smtClean="0"/>
              <a:pPr/>
              <a:t>99</a:t>
            </a:fld>
            <a:endParaRPr lang="en-US" dirty="0"/>
          </a:p>
        </p:txBody>
      </p:sp>
      <p:sp>
        <p:nvSpPr>
          <p:cNvPr id="12" name="Subtitle 11">
            <a:extLst>
              <a:ext uri="{FF2B5EF4-FFF2-40B4-BE49-F238E27FC236}">
                <a16:creationId xmlns:a16="http://schemas.microsoft.com/office/drawing/2014/main" id="{FC33A7BA-2370-A3B1-C223-AAC42FC0DAA4}"/>
              </a:ext>
            </a:extLst>
          </p:cNvPr>
          <p:cNvSpPr>
            <a:spLocks noGrp="1"/>
          </p:cNvSpPr>
          <p:nvPr>
            <p:ph type="subTitle" idx="13"/>
          </p:nvPr>
        </p:nvSpPr>
        <p:spPr/>
        <p:txBody>
          <a:bodyPr/>
          <a:lstStyle/>
          <a:p>
            <a:r>
              <a:rPr lang="en-US" b="1" dirty="0"/>
              <a:t>Using </a:t>
            </a:r>
            <a:r>
              <a:rPr lang="en-US" b="1" dirty="0" err="1"/>
              <a:t>useHistory</a:t>
            </a:r>
            <a:r>
              <a:rPr lang="en-US" b="1" dirty="0"/>
              <a:t> Hook for Programmatic Navigation</a:t>
            </a:r>
            <a:endParaRPr lang="en-US" dirty="0"/>
          </a:p>
        </p:txBody>
      </p:sp>
      <p:sp>
        <p:nvSpPr>
          <p:cNvPr id="7" name="Text Placeholder 6">
            <a:extLst>
              <a:ext uri="{FF2B5EF4-FFF2-40B4-BE49-F238E27FC236}">
                <a16:creationId xmlns:a16="http://schemas.microsoft.com/office/drawing/2014/main" id="{C87A21DE-AC60-E079-66C2-648F739096A1}"/>
              </a:ext>
            </a:extLst>
          </p:cNvPr>
          <p:cNvSpPr>
            <a:spLocks noGrp="1"/>
          </p:cNvSpPr>
          <p:nvPr>
            <p:ph type="body" sz="quarter" idx="14"/>
          </p:nvPr>
        </p:nvSpPr>
        <p:spPr/>
        <p:txBody>
          <a:bodyPr/>
          <a:lstStyle/>
          <a:p>
            <a:r>
              <a:rPr lang="en-US" dirty="0"/>
              <a:t>2024</a:t>
            </a:r>
          </a:p>
        </p:txBody>
      </p:sp>
      <p:sp>
        <p:nvSpPr>
          <p:cNvPr id="3" name="Footer Placeholder 3">
            <a:extLst>
              <a:ext uri="{FF2B5EF4-FFF2-40B4-BE49-F238E27FC236}">
                <a16:creationId xmlns:a16="http://schemas.microsoft.com/office/drawing/2014/main" id="{027C5DCD-9000-3804-B837-B73DDE3D175F}"/>
              </a:ext>
            </a:extLst>
          </p:cNvPr>
          <p:cNvSpPr>
            <a:spLocks noGrp="1"/>
          </p:cNvSpPr>
          <p:nvPr>
            <p:ph type="ftr" sz="quarter" idx="11"/>
          </p:nvPr>
        </p:nvSpPr>
        <p:spPr>
          <a:xfrm>
            <a:off x="614873" y="6428605"/>
            <a:ext cx="3256673" cy="365125"/>
          </a:xfrm>
        </p:spPr>
        <p:txBody>
          <a:bodyPr/>
          <a:lstStyle/>
          <a:p>
            <a:r>
              <a:rPr lang="en-US" dirty="0">
                <a:latin typeface="Arial" panose="020B0604020202020204" pitchFamily="34" charset="0"/>
                <a:cs typeface="Arial" panose="020B0604020202020204" pitchFamily="34" charset="0"/>
              </a:rPr>
              <a:t>React</a:t>
            </a:r>
            <a:endParaRPr lang="en-US" dirty="0"/>
          </a:p>
        </p:txBody>
      </p:sp>
      <p:pic>
        <p:nvPicPr>
          <p:cNvPr id="6" name="Picture 5">
            <a:extLst>
              <a:ext uri="{FF2B5EF4-FFF2-40B4-BE49-F238E27FC236}">
                <a16:creationId xmlns:a16="http://schemas.microsoft.com/office/drawing/2014/main" id="{7A6A8A8B-0576-0BD6-43A0-B5607265B7DA}"/>
              </a:ext>
            </a:extLst>
          </p:cNvPr>
          <p:cNvPicPr>
            <a:picLocks noChangeAspect="1"/>
          </p:cNvPicPr>
          <p:nvPr/>
        </p:nvPicPr>
        <p:blipFill>
          <a:blip r:embed="rId3"/>
          <a:stretch>
            <a:fillRect/>
          </a:stretch>
        </p:blipFill>
        <p:spPr>
          <a:xfrm>
            <a:off x="929641" y="2471803"/>
            <a:ext cx="6634941" cy="3815950"/>
          </a:xfrm>
          <a:prstGeom prst="rect">
            <a:avLst/>
          </a:prstGeom>
        </p:spPr>
      </p:pic>
    </p:spTree>
    <p:extLst>
      <p:ext uri="{BB962C8B-B14F-4D97-AF65-F5344CB8AC3E}">
        <p14:creationId xmlns:p14="http://schemas.microsoft.com/office/powerpoint/2010/main" val="5056339"/>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purl.org/dc/dcmitype/"/>
    <ds:schemaRef ds:uri="71af3243-3dd4-4a8d-8c0d-dd76da1f02a5"/>
    <ds:schemaRef ds:uri="16c05727-aa75-4e4a-9b5f-8a80a1165891"/>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2978</TotalTime>
  <Words>6550</Words>
  <Application>Microsoft Office PowerPoint</Application>
  <PresentationFormat>Widescreen</PresentationFormat>
  <Paragraphs>1267</Paragraphs>
  <Slides>127</Slides>
  <Notes>108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127</vt:i4>
      </vt:variant>
    </vt:vector>
  </HeadingPairs>
  <TitlesOfParts>
    <vt:vector size="130" baseType="lpstr">
      <vt:lpstr>Arial</vt:lpstr>
      <vt:lpstr>Calibri</vt:lpstr>
      <vt:lpstr>Office Theme</vt:lpstr>
      <vt:lpstr>React &amp; Redux &amp; Git Covers Software Testing and CI Using GITHUB Platform</vt:lpstr>
      <vt:lpstr>Our Partner</vt:lpstr>
      <vt:lpstr>Pre-Test</vt:lpstr>
      <vt:lpstr>Module Outcome</vt:lpstr>
      <vt:lpstr>Learning Objectives</vt:lpstr>
      <vt:lpstr>What is React</vt:lpstr>
      <vt:lpstr>What is React?</vt:lpstr>
      <vt:lpstr>React</vt:lpstr>
      <vt:lpstr>React</vt:lpstr>
      <vt:lpstr>React</vt:lpstr>
      <vt:lpstr>React</vt:lpstr>
      <vt:lpstr>React</vt:lpstr>
      <vt:lpstr>Setup Environment</vt:lpstr>
      <vt:lpstr>Setup Environment</vt:lpstr>
      <vt:lpstr>Setup Environment</vt:lpstr>
      <vt:lpstr>Setup Environment</vt:lpstr>
      <vt:lpstr>Setup Environment</vt:lpstr>
      <vt:lpstr>Legacy React</vt:lpstr>
      <vt:lpstr>Legacy React Introduction</vt:lpstr>
      <vt:lpstr>Legacy React</vt:lpstr>
      <vt:lpstr>Key Features of React</vt:lpstr>
      <vt:lpstr>Rendering Elements</vt:lpstr>
      <vt:lpstr>The Virtual DOM</vt:lpstr>
      <vt:lpstr>React vs. Traditional DOM Manipulation</vt:lpstr>
      <vt:lpstr>Legacy React</vt:lpstr>
      <vt:lpstr>Legacy React</vt:lpstr>
      <vt:lpstr>Legacy React</vt:lpstr>
      <vt:lpstr>Building Components</vt:lpstr>
      <vt:lpstr>Add Basic HTML Page</vt:lpstr>
      <vt:lpstr>Include React</vt:lpstr>
      <vt:lpstr>Our First Element</vt:lpstr>
      <vt:lpstr>Creating React Element</vt:lpstr>
      <vt:lpstr>Introduction to JSX</vt:lpstr>
      <vt:lpstr>JSX Syntax Basics</vt:lpstr>
      <vt:lpstr>JSX Syntax</vt:lpstr>
      <vt:lpstr>Incorporating Babel</vt:lpstr>
      <vt:lpstr>Working with JSX syntax</vt:lpstr>
      <vt:lpstr>React components</vt:lpstr>
      <vt:lpstr>Creating a Component</vt:lpstr>
      <vt:lpstr>Creating a Component</vt:lpstr>
      <vt:lpstr>Creating a Component</vt:lpstr>
      <vt:lpstr>Component Properties Props</vt:lpstr>
      <vt:lpstr>Working With Lists</vt:lpstr>
      <vt:lpstr>Adding Keys To List Items</vt:lpstr>
      <vt:lpstr>List Items Using Objects</vt:lpstr>
      <vt:lpstr>Displaying Images With React</vt:lpstr>
      <vt:lpstr>Using fragments - Replacing div tag</vt:lpstr>
      <vt:lpstr>Using fragments - Replacing div tag</vt:lpstr>
      <vt:lpstr>React State in the Component Tree</vt:lpstr>
      <vt:lpstr>Create React App</vt:lpstr>
      <vt:lpstr>Initial Structure</vt:lpstr>
      <vt:lpstr>First Move on React</vt:lpstr>
      <vt:lpstr>Managing State and Props</vt:lpstr>
      <vt:lpstr>Passing Data via Props</vt:lpstr>
      <vt:lpstr>Lifting State Up</vt:lpstr>
      <vt:lpstr>Prop Drilling and Solutions</vt:lpstr>
      <vt:lpstr>Pass props to App</vt:lpstr>
      <vt:lpstr>Introduction to React Hooks</vt:lpstr>
      <vt:lpstr>Introduction to React Hooks</vt:lpstr>
      <vt:lpstr>Handling Events in React</vt:lpstr>
      <vt:lpstr>Handling Forms and User Inputs</vt:lpstr>
      <vt:lpstr>Understanding the useState hook</vt:lpstr>
      <vt:lpstr>Working with useEffect</vt:lpstr>
      <vt:lpstr>Understanding the Dependency Array</vt:lpstr>
      <vt:lpstr>useState in Events</vt:lpstr>
      <vt:lpstr>Incorporating useReducer</vt:lpstr>
      <vt:lpstr>Functional vs. Class Components</vt:lpstr>
      <vt:lpstr>Building Components</vt:lpstr>
      <vt:lpstr>Component Lifecycle Methods</vt:lpstr>
      <vt:lpstr>Component Lifecycle Methods</vt:lpstr>
      <vt:lpstr>Component Lifecycle Methods</vt:lpstr>
      <vt:lpstr>Component Lifecycle Methods</vt:lpstr>
      <vt:lpstr>Component Lifecycle Methods</vt:lpstr>
      <vt:lpstr>Component Lifecycle Methods</vt:lpstr>
      <vt:lpstr>Component Lifecycle Methods</vt:lpstr>
      <vt:lpstr>Handling Forms in React</vt:lpstr>
      <vt:lpstr>Introduction to Form Handling in React</vt:lpstr>
      <vt:lpstr>Form Validation Techniques in React</vt:lpstr>
      <vt:lpstr>React vs. Traditional DOM Manipulation</vt:lpstr>
      <vt:lpstr>Working with uncontrolled components</vt:lpstr>
      <vt:lpstr>Creating controlled form elements</vt:lpstr>
      <vt:lpstr>Building a Custom Hook</vt:lpstr>
      <vt:lpstr>Building a Custom Hook</vt:lpstr>
      <vt:lpstr>Choosing a Form Library</vt:lpstr>
      <vt:lpstr>Asynchronous React</vt:lpstr>
      <vt:lpstr>Asynchronous React</vt:lpstr>
      <vt:lpstr>Using useEffect Hook</vt:lpstr>
      <vt:lpstr>Using componentDidMount:</vt:lpstr>
      <vt:lpstr>1- Fetching data with Hooks</vt:lpstr>
      <vt:lpstr>2-Displaying data from an API</vt:lpstr>
      <vt:lpstr>3-Handling loading states</vt:lpstr>
      <vt:lpstr>4-Fetching data with GraphQL</vt:lpstr>
      <vt:lpstr>4-Fetching data with GraphQL</vt:lpstr>
      <vt:lpstr>5-Working with render props</vt:lpstr>
      <vt:lpstr>React Router</vt:lpstr>
      <vt:lpstr>Introduction to React Router</vt:lpstr>
      <vt:lpstr>Setting Up React Router</vt:lpstr>
      <vt:lpstr>Setting Up React Router</vt:lpstr>
      <vt:lpstr>Setting Up React Router</vt:lpstr>
      <vt:lpstr>Route Parameters and Dynamic Routing</vt:lpstr>
      <vt:lpstr>Route Parameters and Dynamic Routing</vt:lpstr>
      <vt:lpstr>Nested Routes in React Router</vt:lpstr>
      <vt:lpstr>Nested Routes in React Router</vt:lpstr>
      <vt:lpstr>1-Installing React Router v6</vt:lpstr>
      <vt:lpstr>2-Configuring the Router – App.js</vt:lpstr>
      <vt:lpstr>2-Configuring the Router – index.js</vt:lpstr>
      <vt:lpstr>3-Incorporating the Link component</vt:lpstr>
      <vt:lpstr>4-Nesting links with React Router v6</vt:lpstr>
      <vt:lpstr>React Testing and Deployment</vt:lpstr>
      <vt:lpstr>Introduction to React Testing</vt:lpstr>
      <vt:lpstr>React Testing</vt:lpstr>
      <vt:lpstr>React Testing</vt:lpstr>
      <vt:lpstr>React Testing</vt:lpstr>
      <vt:lpstr>React Testing</vt:lpstr>
      <vt:lpstr>React Testing</vt:lpstr>
      <vt:lpstr>React Testing</vt:lpstr>
      <vt:lpstr>Deploying React Applications</vt:lpstr>
      <vt:lpstr>Deploying React Applications</vt:lpstr>
      <vt:lpstr>Deploying React Applications</vt:lpstr>
      <vt:lpstr>Example: Deploying to Netlify</vt:lpstr>
      <vt:lpstr>Additional Examples and Best Practices</vt:lpstr>
      <vt:lpstr>Summary</vt:lpstr>
      <vt:lpstr>Resources and References</vt:lpstr>
      <vt:lpstr>Questions &amp; Answers</vt:lpstr>
      <vt:lpstr>Post-Test</vt:lpstr>
      <vt:lpstr>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Saad Alafandi</dc:creator>
  <cp:lastModifiedBy>Saad Alafandi</cp:lastModifiedBy>
  <cp:revision>126</cp:revision>
  <dcterms:created xsi:type="dcterms:W3CDTF">2024-10-06T06:47:03Z</dcterms:created>
  <dcterms:modified xsi:type="dcterms:W3CDTF">2024-10-24T04:25:22Z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